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57" r:id="rId2"/>
  </p:sldMasterIdLst>
  <p:notesMasterIdLst>
    <p:notesMasterId r:id="rId3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line Haugen" initials="" lastIdx="7" clrIdx="0"/>
  <p:cmAuthor id="1" name="Nathan Buchinger" initials="" lastIdx="3" clrIdx="1"/>
  <p:cmAuthor id="2" name="Elizabeth Berkemeier" initials="" lastIdx="7" clrIdx="2"/>
  <p:cmAuthor id="3" name="Julie Ivey" initials="" lastIdx="1" clrIdx="3"/>
  <p:cmAuthor id="4" name="Mark Keskes" initials="" lastIdx="4" clrIdx="4"/>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00" autoAdjust="0"/>
    <p:restoredTop sz="94660"/>
  </p:normalViewPr>
  <p:slideViewPr>
    <p:cSldViewPr snapToGrid="0" snapToObjects="1">
      <p:cViewPr varScale="1">
        <p:scale>
          <a:sx n="44" d="100"/>
          <a:sy n="44" d="100"/>
        </p:scale>
        <p:origin x="-68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xmlns="" val="361479650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p:nvPr/>
        </p:nvSpPr>
        <p:spPr>
          <a:xfrm>
            <a:off x="1440000" y="913055"/>
            <a:ext cx="4168799" cy="3128008"/>
          </a:xfrm>
          <a:prstGeom prst="rect">
            <a:avLst/>
          </a:prstGeom>
          <a:solidFill>
            <a:srgbClr val="FFFFFF"/>
          </a:solidFill>
          <a:ln w="9525" cap="rnd">
            <a:solidFill>
              <a:srgbClr val="000000"/>
            </a:solidFill>
            <a:prstDash val="solid"/>
            <a:miter/>
            <a:headEnd type="none" w="med" len="med"/>
            <a:tailEnd type="none" w="med" len="med"/>
          </a:ln>
        </p:spPr>
        <p:txBody>
          <a:bodyPr lIns="91425" tIns="45700" rIns="91425" bIns="45700" anchor="ctr" anchorCtr="0">
            <a:noAutofit/>
          </a:bodyPr>
          <a:lstStyle/>
          <a:p>
            <a:endParaRPr/>
          </a:p>
        </p:txBody>
      </p:sp>
      <p:sp>
        <p:nvSpPr>
          <p:cNvPr id="145" name="Shape 145"/>
          <p:cNvSpPr txBox="1"/>
          <p:nvPr/>
        </p:nvSpPr>
        <p:spPr>
          <a:xfrm>
            <a:off x="1075679" y="4343496"/>
            <a:ext cx="4904640" cy="3470764"/>
          </a:xfrm>
          <a:prstGeom prst="rect">
            <a:avLst/>
          </a:prstGeom>
          <a:noFill/>
          <a:ln>
            <a:noFill/>
          </a:ln>
        </p:spPr>
        <p:txBody>
          <a:bodyPr lIns="0" tIns="0" rIns="0" bIns="0" anchor="t" anchorCtr="0">
            <a:noAutofit/>
          </a:bodyPr>
          <a:lstStyle/>
          <a:p>
            <a:pPr marL="0" marR="0" lvl="0" indent="76200" algn="l" rtl="0">
              <a:lnSpc>
                <a:spcPct val="93000"/>
              </a:lnSpc>
              <a:spcBef>
                <a:spcPts val="0"/>
              </a:spcBef>
              <a:buSzPct val="25000"/>
              <a:buFont typeface="Arial"/>
              <a:buNone/>
            </a:pPr>
            <a:r>
              <a:rPr lang="en" sz="1200" b="0" i="0" u="none" strike="noStrike" cap="none" baseline="0">
                <a:latin typeface="Arial"/>
                <a:ea typeface="Arial"/>
                <a:cs typeface="Arial"/>
                <a:sym typeface="Arial"/>
              </a:rPr>
              <a:t>Box and whisker plot of the time from induction of anaesthesia to the onset of MH in 73 patients (eight received enflurane, 11 halothane, 42 isoflurane and 12 sevoflurane). The boxes delineate the inter-quartile range, the white horizontal line within the box is the median value, and the whiskers indicate the range. Using a general linear regression model, there was a statistically significant faster onset of the MH reaction with halothane vs enflurane and sevoflurane but not isoflurane.</a:t>
            </a:r>
          </a:p>
        </p:txBody>
      </p:sp>
      <p:sp>
        <p:nvSpPr>
          <p:cNvPr id="146" name="Shape 146"/>
          <p:cNvSpPr txBox="1">
            <a:spLocks noGrp="1"/>
          </p:cNvSpPr>
          <p:nvPr>
            <p:ph type="body" idx="1"/>
          </p:nvPr>
        </p:nvSpPr>
        <p:spPr>
          <a:xfrm>
            <a:off x="1075679" y="4343496"/>
            <a:ext cx="4903199" cy="3469323"/>
          </a:xfrm>
          <a:prstGeom prst="rect">
            <a:avLst/>
          </a:prstGeom>
        </p:spPr>
        <p:txBody>
          <a:bodyPr lIns="91425" tIns="91425" rIns="91425" bIns="91425" anchor="ctr" anchorCtr="0">
            <a:noAutofit/>
          </a:bodyPr>
          <a:lstStyle/>
          <a:p>
            <a:pPr lvl="0" rtl="0">
              <a:lnSpc>
                <a:spcPct val="93000"/>
              </a:lnSpc>
              <a:buNone/>
            </a:pPr>
            <a:r>
              <a:rPr lang="en" sz="1200"/>
              <a:t>Box and whisker plot of the time from induction of anaesthesia to the onset of MH in 73 patients (eight received enflurane, 11 halothane, 42 isoflurane and 12 sevoflurane). The boxes delineate the inter-quartile range, the white horizontal line within the box is the median value, and the whiskers indicate the range. Using a general linear regression model, there was a statistically significant faster onset of the MH reaction with halothane vs enflurane and sevoflurane but not isoflurane.</a:t>
            </a:r>
          </a:p>
          <a:p>
            <a:endParaRPr lang="en" sz="1200"/>
          </a:p>
        </p:txBody>
      </p:sp>
      <p:sp>
        <p:nvSpPr>
          <p:cNvPr id="147" name="Shape 147"/>
          <p:cNvSpPr>
            <a:spLocks noGrp="1" noRot="1" noChangeAspect="1"/>
          </p:cNvSpPr>
          <p:nvPr>
            <p:ph type="sldImg" idx="2"/>
          </p:nvPr>
        </p:nvSpPr>
        <p:spPr>
          <a:xfrm>
            <a:off x="1440000" y="913055"/>
            <a:ext cx="4167359" cy="312512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1" name="Shape 1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sz="1000"/>
              <a:t>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1" name="Shape 2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7" name="Shape 2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3" name="Shape 2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5" name="Shape 2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671039" y="568859"/>
            <a:ext cx="7806239" cy="1143480"/>
          </a:xfrm>
          <a:prstGeom prst="rect">
            <a:avLst/>
          </a:prstGeom>
          <a:noFill/>
          <a:ln>
            <a:noFill/>
          </a:ln>
        </p:spPr>
        <p:txBody>
          <a:bodyPr lIns="91425" tIns="91425" rIns="91425" bIns="91425" anchor="ctr" anchorCtr="0"/>
          <a:lstStyle>
            <a:lvl1pPr algn="ctr" rtl="0">
              <a:lnSpc>
                <a:spcPct val="93000"/>
              </a:lnSpc>
              <a:spcBef>
                <a:spcPts val="0"/>
              </a:spcBef>
              <a:spcAft>
                <a:spcPts val="0"/>
              </a:spcAft>
              <a:defRPr sz="2800">
                <a:solidFill>
                  <a:srgbClr val="000000"/>
                </a:solidFill>
                <a:latin typeface="Times New Roman"/>
                <a:ea typeface="Times New Roman"/>
                <a:cs typeface="Times New Roman"/>
                <a:sym typeface="Times New Roman"/>
              </a:defRPr>
            </a:lvl1pPr>
            <a:lvl2pPr marL="431800" indent="-215900" algn="ctr" rtl="0">
              <a:lnSpc>
                <a:spcPct val="93000"/>
              </a:lnSpc>
              <a:spcBef>
                <a:spcPts val="0"/>
              </a:spcBef>
              <a:spcAft>
                <a:spcPts val="0"/>
              </a:spcAft>
              <a:defRPr sz="2800" baseline="0">
                <a:solidFill>
                  <a:srgbClr val="000000"/>
                </a:solidFill>
                <a:latin typeface="Times New Roman"/>
                <a:ea typeface="Times New Roman"/>
                <a:cs typeface="Times New Roman"/>
                <a:sym typeface="Times New Roman"/>
              </a:defRPr>
            </a:lvl2pPr>
            <a:lvl3pPr marL="647700" indent="-215900" algn="ctr" rtl="0">
              <a:lnSpc>
                <a:spcPct val="93000"/>
              </a:lnSpc>
              <a:spcBef>
                <a:spcPts val="0"/>
              </a:spcBef>
              <a:spcAft>
                <a:spcPts val="0"/>
              </a:spcAft>
              <a:defRPr sz="2800" baseline="0">
                <a:solidFill>
                  <a:srgbClr val="000000"/>
                </a:solidFill>
                <a:latin typeface="Times New Roman"/>
                <a:ea typeface="Times New Roman"/>
                <a:cs typeface="Times New Roman"/>
                <a:sym typeface="Times New Roman"/>
              </a:defRPr>
            </a:lvl3pPr>
            <a:lvl4pPr marL="863600" indent="-215900" algn="ctr" rtl="0">
              <a:lnSpc>
                <a:spcPct val="93000"/>
              </a:lnSpc>
              <a:spcBef>
                <a:spcPts val="0"/>
              </a:spcBef>
              <a:spcAft>
                <a:spcPts val="0"/>
              </a:spcAft>
              <a:defRPr sz="2800" baseline="0">
                <a:solidFill>
                  <a:srgbClr val="000000"/>
                </a:solidFill>
                <a:latin typeface="Times New Roman"/>
                <a:ea typeface="Times New Roman"/>
                <a:cs typeface="Times New Roman"/>
                <a:sym typeface="Times New Roman"/>
              </a:defRPr>
            </a:lvl4pPr>
            <a:lvl5pPr marL="1079500" indent="-215900" algn="ctr" rtl="0">
              <a:lnSpc>
                <a:spcPct val="93000"/>
              </a:lnSpc>
              <a:spcBef>
                <a:spcPts val="0"/>
              </a:spcBef>
              <a:spcAft>
                <a:spcPts val="0"/>
              </a:spcAft>
              <a:defRPr sz="2800" baseline="0">
                <a:solidFill>
                  <a:srgbClr val="000000"/>
                </a:solidFill>
                <a:latin typeface="Times New Roman"/>
                <a:ea typeface="Times New Roman"/>
                <a:cs typeface="Times New Roman"/>
                <a:sym typeface="Times New Roman"/>
              </a:defRPr>
            </a:lvl5pPr>
            <a:lvl6pPr marL="1295400" indent="-215900" algn="ctr" rtl="0">
              <a:lnSpc>
                <a:spcPct val="93000"/>
              </a:lnSpc>
              <a:spcBef>
                <a:spcPts val="0"/>
              </a:spcBef>
              <a:spcAft>
                <a:spcPts val="0"/>
              </a:spcAft>
              <a:defRPr sz="2800">
                <a:solidFill>
                  <a:srgbClr val="000000"/>
                </a:solidFill>
                <a:latin typeface="Times New Roman"/>
                <a:ea typeface="Times New Roman"/>
                <a:cs typeface="Times New Roman"/>
                <a:sym typeface="Times New Roman"/>
              </a:defRPr>
            </a:lvl6pPr>
            <a:lvl7pPr marL="1511300" indent="-215900" algn="ctr" rtl="0">
              <a:lnSpc>
                <a:spcPct val="93000"/>
              </a:lnSpc>
              <a:spcBef>
                <a:spcPts val="0"/>
              </a:spcBef>
              <a:spcAft>
                <a:spcPts val="0"/>
              </a:spcAft>
              <a:defRPr sz="2800">
                <a:solidFill>
                  <a:srgbClr val="000000"/>
                </a:solidFill>
                <a:latin typeface="Times New Roman"/>
                <a:ea typeface="Times New Roman"/>
                <a:cs typeface="Times New Roman"/>
                <a:sym typeface="Times New Roman"/>
              </a:defRPr>
            </a:lvl7pPr>
            <a:lvl8pPr marL="1727200" indent="-215900" algn="ctr" rtl="0">
              <a:lnSpc>
                <a:spcPct val="93000"/>
              </a:lnSpc>
              <a:spcBef>
                <a:spcPts val="0"/>
              </a:spcBef>
              <a:spcAft>
                <a:spcPts val="0"/>
              </a:spcAft>
              <a:defRPr sz="2800">
                <a:solidFill>
                  <a:srgbClr val="000000"/>
                </a:solidFill>
                <a:latin typeface="Times New Roman"/>
                <a:ea typeface="Times New Roman"/>
                <a:cs typeface="Times New Roman"/>
                <a:sym typeface="Times New Roman"/>
              </a:defRPr>
            </a:lvl8pPr>
            <a:lvl9pPr marL="1943100" indent="-215900" algn="ctr" rtl="0">
              <a:lnSpc>
                <a:spcPct val="93000"/>
              </a:lnSpc>
              <a:spcBef>
                <a:spcPts val="0"/>
              </a:spcBef>
              <a:spcAft>
                <a:spcPts val="0"/>
              </a:spcAft>
              <a:defRPr sz="2800">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body" idx="1"/>
          </p:nvPr>
        </p:nvSpPr>
        <p:spPr>
          <a:xfrm>
            <a:off x="671039" y="1906760"/>
            <a:ext cx="7806239" cy="4319013"/>
          </a:xfrm>
          <a:prstGeom prst="rect">
            <a:avLst/>
          </a:prstGeom>
          <a:noFill/>
          <a:ln>
            <a:noFill/>
          </a:ln>
        </p:spPr>
        <p:txBody>
          <a:bodyPr lIns="91425" tIns="91425" rIns="91425" bIns="91425" anchor="t" anchorCtr="0"/>
          <a:lstStyle>
            <a:lvl1pPr algn="l" rtl="0">
              <a:lnSpc>
                <a:spcPct val="93000"/>
              </a:lnSpc>
              <a:spcBef>
                <a:spcPts val="0"/>
              </a:spcBef>
              <a:spcAft>
                <a:spcPts val="800"/>
              </a:spcAft>
              <a:buClr>
                <a:srgbClr val="000000"/>
              </a:buClr>
              <a:buFont typeface="Arial"/>
              <a:buChar char="•"/>
              <a:defRPr sz="2000">
                <a:solidFill>
                  <a:srgbClr val="000000"/>
                </a:solidFill>
                <a:latin typeface="Times New Roman"/>
                <a:ea typeface="Times New Roman"/>
                <a:cs typeface="Times New Roman"/>
                <a:sym typeface="Times New Roman"/>
              </a:defRPr>
            </a:lvl1pPr>
            <a:lvl2pPr marL="863600" indent="-219075" algn="l" rtl="0">
              <a:lnSpc>
                <a:spcPct val="93000"/>
              </a:lnSpc>
              <a:spcBef>
                <a:spcPts val="0"/>
              </a:spcBef>
              <a:spcAft>
                <a:spcPts val="1100"/>
              </a:spcAft>
              <a:buClr>
                <a:srgbClr val="000000"/>
              </a:buClr>
              <a:buFont typeface="Arial"/>
              <a:buChar char="•"/>
              <a:defRPr sz="2600" baseline="0">
                <a:solidFill>
                  <a:srgbClr val="000000"/>
                </a:solidFill>
                <a:latin typeface="Times New Roman"/>
                <a:ea typeface="Times New Roman"/>
                <a:cs typeface="Times New Roman"/>
                <a:sym typeface="Times New Roman"/>
              </a:defRPr>
            </a:lvl2pPr>
            <a:lvl3pPr marL="1295400" indent="-174625" algn="l" rtl="0">
              <a:lnSpc>
                <a:spcPct val="93000"/>
              </a:lnSpc>
              <a:spcBef>
                <a:spcPts val="0"/>
              </a:spcBef>
              <a:spcAft>
                <a:spcPts val="800"/>
              </a:spcAft>
              <a:buClr>
                <a:srgbClr val="000000"/>
              </a:buClr>
              <a:buFont typeface="Arial"/>
              <a:buChar char="•"/>
              <a:defRPr sz="2400" baseline="0">
                <a:solidFill>
                  <a:srgbClr val="000000"/>
                </a:solidFill>
                <a:latin typeface="Times New Roman"/>
                <a:ea typeface="Times New Roman"/>
                <a:cs typeface="Times New Roman"/>
                <a:sym typeface="Times New Roman"/>
              </a:defRPr>
            </a:lvl3pPr>
            <a:lvl4pPr marL="1727200" indent="-158750" algn="l" rtl="0">
              <a:lnSpc>
                <a:spcPct val="93000"/>
              </a:lnSpc>
              <a:spcBef>
                <a:spcPts val="0"/>
              </a:spcBef>
              <a:spcAft>
                <a:spcPts val="500"/>
              </a:spcAft>
              <a:buClr>
                <a:srgbClr val="000000"/>
              </a:buClr>
              <a:buFont typeface="Arial"/>
              <a:buChar char="•"/>
              <a:defRPr sz="2000" baseline="0">
                <a:solidFill>
                  <a:srgbClr val="000000"/>
                </a:solidFill>
                <a:latin typeface="Times New Roman"/>
                <a:ea typeface="Times New Roman"/>
                <a:cs typeface="Times New Roman"/>
                <a:sym typeface="Times New Roman"/>
              </a:defRPr>
            </a:lvl4pPr>
            <a:lvl5pPr marL="2159000" indent="-180975" algn="l" rtl="0">
              <a:lnSpc>
                <a:spcPct val="93000"/>
              </a:lnSpc>
              <a:spcBef>
                <a:spcPts val="0"/>
              </a:spcBef>
              <a:spcAft>
                <a:spcPts val="200"/>
              </a:spcAft>
              <a:buClr>
                <a:srgbClr val="000000"/>
              </a:buClr>
              <a:buFont typeface="Arial"/>
              <a:buChar char="•"/>
              <a:defRPr sz="2000" baseline="0">
                <a:solidFill>
                  <a:srgbClr val="000000"/>
                </a:solidFill>
                <a:latin typeface="Times New Roman"/>
                <a:ea typeface="Times New Roman"/>
                <a:cs typeface="Times New Roman"/>
                <a:sym typeface="Times New Roman"/>
              </a:defRPr>
            </a:lvl5pPr>
            <a:lvl6pPr marL="2590800" indent="-180975" algn="l" rtl="0">
              <a:lnSpc>
                <a:spcPct val="93000"/>
              </a:lnSpc>
              <a:spcBef>
                <a:spcPts val="0"/>
              </a:spcBef>
              <a:spcAft>
                <a:spcPts val="200"/>
              </a:spcAft>
              <a:buClr>
                <a:srgbClr val="000000"/>
              </a:buClr>
              <a:buFont typeface="Arial"/>
              <a:buChar char="•"/>
              <a:defRPr sz="2000">
                <a:solidFill>
                  <a:srgbClr val="000000"/>
                </a:solidFill>
                <a:latin typeface="Times New Roman"/>
                <a:ea typeface="Times New Roman"/>
                <a:cs typeface="Times New Roman"/>
                <a:sym typeface="Times New Roman"/>
              </a:defRPr>
            </a:lvl6pPr>
            <a:lvl7pPr marL="3022600" indent="-180975" algn="l" rtl="0">
              <a:lnSpc>
                <a:spcPct val="93000"/>
              </a:lnSpc>
              <a:spcBef>
                <a:spcPts val="0"/>
              </a:spcBef>
              <a:spcAft>
                <a:spcPts val="200"/>
              </a:spcAft>
              <a:buClr>
                <a:srgbClr val="000000"/>
              </a:buClr>
              <a:buFont typeface="Arial"/>
              <a:buChar char="•"/>
              <a:defRPr sz="2000">
                <a:solidFill>
                  <a:srgbClr val="000000"/>
                </a:solidFill>
                <a:latin typeface="Times New Roman"/>
                <a:ea typeface="Times New Roman"/>
                <a:cs typeface="Times New Roman"/>
                <a:sym typeface="Times New Roman"/>
              </a:defRPr>
            </a:lvl7pPr>
            <a:lvl8pPr marL="3454400" indent="-180975" algn="l" rtl="0">
              <a:lnSpc>
                <a:spcPct val="93000"/>
              </a:lnSpc>
              <a:spcBef>
                <a:spcPts val="0"/>
              </a:spcBef>
              <a:spcAft>
                <a:spcPts val="200"/>
              </a:spcAft>
              <a:buClr>
                <a:srgbClr val="000000"/>
              </a:buClr>
              <a:buFont typeface="Arial"/>
              <a:buChar char="•"/>
              <a:defRPr sz="2000">
                <a:solidFill>
                  <a:srgbClr val="000000"/>
                </a:solidFill>
                <a:latin typeface="Times New Roman"/>
                <a:ea typeface="Times New Roman"/>
                <a:cs typeface="Times New Roman"/>
                <a:sym typeface="Times New Roman"/>
              </a:defRPr>
            </a:lvl8pPr>
            <a:lvl9pPr marL="3886200" indent="-180975" algn="l" rtl="0">
              <a:lnSpc>
                <a:spcPct val="93000"/>
              </a:lnSpc>
              <a:spcBef>
                <a:spcPts val="0"/>
              </a:spcBef>
              <a:spcAft>
                <a:spcPts val="200"/>
              </a:spcAft>
              <a:buClr>
                <a:srgbClr val="000000"/>
              </a:buClr>
              <a:buFont typeface="Arial"/>
              <a:buChar char="•"/>
              <a:defRPr sz="2000">
                <a:solidFill>
                  <a:srgbClr val="000000"/>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6/25/2013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6/25/2013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5"/>
        <p:cNvGrpSpPr/>
        <p:nvPr/>
      </p:nvGrpSpPr>
      <p:grpSpPr>
        <a:xfrm>
          <a:off x="0" y="0"/>
          <a:ext cx="0" cy="0"/>
          <a:chOff x="0" y="0"/>
          <a:chExt cx="0" cy="0"/>
        </a:xfrm>
      </p:grpSpPr>
      <p:sp>
        <p:nvSpPr>
          <p:cNvPr id="17" name="Shape 17"/>
          <p:cNvSpPr txBox="1">
            <a:spLocks noGrp="1"/>
          </p:cNvSpPr>
          <p:nvPr>
            <p:ph type="body" idx="1"/>
          </p:nvPr>
        </p:nvSpPr>
        <p:spPr>
          <a:xfrm>
            <a:off x="457200" y="1658990"/>
            <a:ext cx="8229600" cy="4840199"/>
          </a:xfrm>
          <a:prstGeom prst="rect">
            <a:avLst/>
          </a:prstGeom>
          <a:noFill/>
          <a:ln>
            <a:noFill/>
          </a:ln>
        </p:spPr>
        <p:txBody>
          <a:bodyPr lIns="91425" tIns="91425" rIns="91425" bIns="91425" anchor="t" anchorCtr="0"/>
          <a:lstStyle>
            <a:lvl1pPr marL="342900" indent="-342900" algn="l" rtl="0">
              <a:spcBef>
                <a:spcPts val="0"/>
              </a:spcBef>
              <a:buClr>
                <a:schemeClr val="dk2"/>
              </a:buClr>
              <a:buSzPct val="166666"/>
              <a:buFont typeface="Arial"/>
              <a:buChar char="•"/>
              <a:defRPr sz="3200">
                <a:solidFill>
                  <a:schemeClr val="dk2"/>
                </a:solidFill>
                <a:latin typeface="Trebuchet MS"/>
                <a:ea typeface="Trebuchet MS"/>
                <a:cs typeface="Trebuchet MS"/>
                <a:sym typeface="Trebuchet MS"/>
              </a:defRPr>
            </a:lvl1pPr>
            <a:lvl2pPr marL="742950" indent="-285750" algn="l" rtl="0">
              <a:spcBef>
                <a:spcPts val="560"/>
              </a:spcBef>
              <a:buClr>
                <a:schemeClr val="dk2"/>
              </a:buClr>
              <a:buSzPct val="100000"/>
              <a:buFont typeface="Courier New"/>
              <a:buChar char="o"/>
              <a:defRPr sz="2800">
                <a:solidFill>
                  <a:schemeClr val="dk2"/>
                </a:solidFill>
                <a:latin typeface="Trebuchet MS"/>
                <a:ea typeface="Trebuchet MS"/>
                <a:cs typeface="Trebuchet MS"/>
                <a:sym typeface="Trebuchet MS"/>
              </a:defRPr>
            </a:lvl2pPr>
            <a:lvl3pPr marL="1143000" indent="-228600" algn="l" rtl="0">
              <a:spcBef>
                <a:spcPts val="480"/>
              </a:spcBef>
              <a:buClr>
                <a:schemeClr val="dk2"/>
              </a:buClr>
              <a:buSzPct val="100000"/>
              <a:buFont typeface="Wingdings"/>
              <a:buChar char="§"/>
              <a:defRPr sz="2400">
                <a:solidFill>
                  <a:schemeClr val="dk2"/>
                </a:solidFill>
                <a:latin typeface="Trebuchet MS"/>
                <a:ea typeface="Trebuchet MS"/>
                <a:cs typeface="Trebuchet MS"/>
                <a:sym typeface="Trebuchet MS"/>
              </a:defRPr>
            </a:lvl3pPr>
            <a:lvl4pPr marL="1600200" indent="-228600" algn="l" rtl="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4pPr>
            <a:lvl5pPr marL="2057400" indent="-228600" algn="l" rtl="0">
              <a:spcBef>
                <a:spcPts val="400"/>
              </a:spcBef>
              <a:buClr>
                <a:schemeClr val="dk2"/>
              </a:buClr>
              <a:buSzPct val="100000"/>
              <a:buFont typeface="Courier New"/>
              <a:buChar char="o"/>
              <a:defRPr sz="2000">
                <a:solidFill>
                  <a:schemeClr val="dk2"/>
                </a:solidFill>
                <a:latin typeface="Trebuchet MS"/>
                <a:ea typeface="Trebuchet MS"/>
                <a:cs typeface="Trebuchet MS"/>
                <a:sym typeface="Trebuchet MS"/>
              </a:defRPr>
            </a:lvl5pPr>
            <a:lvl6pPr marL="2514600" indent="-228600" algn="l" rtl="0">
              <a:spcBef>
                <a:spcPts val="400"/>
              </a:spcBef>
              <a:buClr>
                <a:schemeClr val="dk2"/>
              </a:buClr>
              <a:buSzPct val="100000"/>
              <a:buFont typeface="Wingdings"/>
              <a:buChar char="§"/>
              <a:defRPr sz="2000">
                <a:solidFill>
                  <a:schemeClr val="dk2"/>
                </a:solidFill>
                <a:latin typeface="Trebuchet MS"/>
                <a:ea typeface="Trebuchet MS"/>
                <a:cs typeface="Trebuchet MS"/>
                <a:sym typeface="Trebuchet MS"/>
              </a:defRPr>
            </a:lvl6pPr>
            <a:lvl7pPr marL="2971800" indent="-228600" algn="l" rtl="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7pPr>
            <a:lvl8pPr marL="3429000" indent="-228600" algn="l" rtl="0">
              <a:spcBef>
                <a:spcPts val="400"/>
              </a:spcBef>
              <a:buClr>
                <a:schemeClr val="dk2"/>
              </a:buClr>
              <a:buSzPct val="100000"/>
              <a:buFont typeface="Courier New"/>
              <a:buChar char="o"/>
              <a:defRPr sz="2000" baseline="0">
                <a:solidFill>
                  <a:schemeClr val="dk2"/>
                </a:solidFill>
                <a:latin typeface="Trebuchet MS"/>
                <a:ea typeface="Trebuchet MS"/>
                <a:cs typeface="Trebuchet MS"/>
                <a:sym typeface="Trebuchet MS"/>
              </a:defRPr>
            </a:lvl8pPr>
            <a:lvl9pPr marL="3886200" indent="-228600" algn="l" rtl="0">
              <a:spcBef>
                <a:spcPts val="400"/>
              </a:spcBef>
              <a:buClr>
                <a:schemeClr val="dk2"/>
              </a:buClr>
              <a:buSzPct val="100000"/>
              <a:buFont typeface="Wingdings"/>
              <a:buChar char="§"/>
              <a:defRPr sz="2000" baseline="0">
                <a:solidFill>
                  <a:schemeClr val="dk2"/>
                </a:solidFill>
                <a:latin typeface="Trebuchet MS"/>
                <a:ea typeface="Trebuchet MS"/>
                <a:cs typeface="Trebuchet MS"/>
                <a:sym typeface="Trebuchet MS"/>
              </a:defRPr>
            </a:lvl9pPr>
          </a:lstStyle>
          <a:p>
            <a:endParaRPr/>
          </a:p>
        </p:txBody>
      </p:sp>
      <p:sp>
        <p:nvSpPr>
          <p:cNvPr id="20" name="Shape 20"/>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6/25/2013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6/25/2013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6/25/2013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6/25/2013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671039" y="568859"/>
            <a:ext cx="7806239" cy="1143480"/>
          </a:xfrm>
          <a:prstGeom prst="rect">
            <a:avLst/>
          </a:prstGeom>
          <a:noFill/>
          <a:ln>
            <a:noFill/>
          </a:ln>
        </p:spPr>
        <p:txBody>
          <a:bodyPr lIns="91425" tIns="91425" rIns="91425" bIns="91425" anchor="ctr" anchorCtr="0"/>
          <a:lstStyle>
            <a:lvl1pPr marL="0" marR="0" indent="0" algn="ctr" rtl="0">
              <a:lnSpc>
                <a:spcPct val="93000"/>
              </a:lnSpc>
              <a:spcBef>
                <a:spcPts val="0"/>
              </a:spcBef>
              <a:spcAft>
                <a:spcPts val="0"/>
              </a:spcAft>
              <a:defRPr sz="2800" b="0" i="0" u="none" strike="noStrike" cap="none" baseline="0">
                <a:solidFill>
                  <a:srgbClr val="000000"/>
                </a:solidFill>
                <a:latin typeface="Times New Roman"/>
                <a:ea typeface="Times New Roman"/>
                <a:cs typeface="Times New Roman"/>
                <a:sym typeface="Times New Roman"/>
              </a:defRPr>
            </a:lvl1pPr>
            <a:lvl2pPr marL="431800" marR="0" indent="-215900" algn="ctr" rtl="0">
              <a:lnSpc>
                <a:spcPct val="93000"/>
              </a:lnSpc>
              <a:spcBef>
                <a:spcPts val="0"/>
              </a:spcBef>
              <a:spcAft>
                <a:spcPts val="0"/>
              </a:spcAft>
              <a:defRPr sz="2800" b="0" i="0" u="none" strike="noStrike" cap="none" baseline="0">
                <a:solidFill>
                  <a:srgbClr val="000000"/>
                </a:solidFill>
                <a:latin typeface="Times New Roman"/>
                <a:ea typeface="Times New Roman"/>
                <a:cs typeface="Times New Roman"/>
                <a:sym typeface="Times New Roman"/>
              </a:defRPr>
            </a:lvl2pPr>
            <a:lvl3pPr marL="647700" marR="0" indent="-215900" algn="ctr" rtl="0">
              <a:lnSpc>
                <a:spcPct val="93000"/>
              </a:lnSpc>
              <a:spcBef>
                <a:spcPts val="0"/>
              </a:spcBef>
              <a:spcAft>
                <a:spcPts val="0"/>
              </a:spcAft>
              <a:defRPr sz="2800" b="0" i="0" u="none" strike="noStrike" cap="none" baseline="0">
                <a:solidFill>
                  <a:srgbClr val="000000"/>
                </a:solidFill>
                <a:latin typeface="Times New Roman"/>
                <a:ea typeface="Times New Roman"/>
                <a:cs typeface="Times New Roman"/>
                <a:sym typeface="Times New Roman"/>
              </a:defRPr>
            </a:lvl3pPr>
            <a:lvl4pPr marL="863600" marR="0" indent="-215900" algn="ctr" rtl="0">
              <a:lnSpc>
                <a:spcPct val="93000"/>
              </a:lnSpc>
              <a:spcBef>
                <a:spcPts val="0"/>
              </a:spcBef>
              <a:spcAft>
                <a:spcPts val="0"/>
              </a:spcAft>
              <a:defRPr sz="2800" b="0" i="0" u="none" strike="noStrike" cap="none" baseline="0">
                <a:solidFill>
                  <a:srgbClr val="000000"/>
                </a:solidFill>
                <a:latin typeface="Times New Roman"/>
                <a:ea typeface="Times New Roman"/>
                <a:cs typeface="Times New Roman"/>
                <a:sym typeface="Times New Roman"/>
              </a:defRPr>
            </a:lvl4pPr>
            <a:lvl5pPr marL="1079500" marR="0" indent="-215900" algn="ctr" rtl="0">
              <a:lnSpc>
                <a:spcPct val="93000"/>
              </a:lnSpc>
              <a:spcBef>
                <a:spcPts val="0"/>
              </a:spcBef>
              <a:spcAft>
                <a:spcPts val="0"/>
              </a:spcAft>
              <a:defRPr sz="2800" b="0" i="0" u="none" strike="noStrike" cap="none" baseline="0">
                <a:solidFill>
                  <a:srgbClr val="000000"/>
                </a:solidFill>
                <a:latin typeface="Times New Roman"/>
                <a:ea typeface="Times New Roman"/>
                <a:cs typeface="Times New Roman"/>
                <a:sym typeface="Times New Roman"/>
              </a:defRPr>
            </a:lvl5pPr>
            <a:lvl6pPr marL="1295400" marR="0" indent="-215900" algn="ctr" rtl="0">
              <a:lnSpc>
                <a:spcPct val="93000"/>
              </a:lnSpc>
              <a:spcBef>
                <a:spcPts val="0"/>
              </a:spcBef>
              <a:spcAft>
                <a:spcPts val="0"/>
              </a:spcAft>
              <a:defRPr sz="2800" b="0" i="0" u="none" strike="noStrike" cap="none" baseline="0">
                <a:solidFill>
                  <a:srgbClr val="000000"/>
                </a:solidFill>
                <a:latin typeface="Times New Roman"/>
                <a:ea typeface="Times New Roman"/>
                <a:cs typeface="Times New Roman"/>
                <a:sym typeface="Times New Roman"/>
              </a:defRPr>
            </a:lvl6pPr>
            <a:lvl7pPr marL="1511300" marR="0" indent="-215900" algn="ctr" rtl="0">
              <a:lnSpc>
                <a:spcPct val="93000"/>
              </a:lnSpc>
              <a:spcBef>
                <a:spcPts val="0"/>
              </a:spcBef>
              <a:spcAft>
                <a:spcPts val="0"/>
              </a:spcAft>
              <a:defRPr sz="2800" b="0" i="0" u="none" strike="noStrike" cap="none" baseline="0">
                <a:solidFill>
                  <a:srgbClr val="000000"/>
                </a:solidFill>
                <a:latin typeface="Times New Roman"/>
                <a:ea typeface="Times New Roman"/>
                <a:cs typeface="Times New Roman"/>
                <a:sym typeface="Times New Roman"/>
              </a:defRPr>
            </a:lvl7pPr>
            <a:lvl8pPr marL="1727200" marR="0" indent="-215900" algn="ctr" rtl="0">
              <a:lnSpc>
                <a:spcPct val="93000"/>
              </a:lnSpc>
              <a:spcBef>
                <a:spcPts val="0"/>
              </a:spcBef>
              <a:spcAft>
                <a:spcPts val="0"/>
              </a:spcAft>
              <a:defRPr sz="2800" b="0" i="0" u="none" strike="noStrike" cap="none" baseline="0">
                <a:solidFill>
                  <a:srgbClr val="000000"/>
                </a:solidFill>
                <a:latin typeface="Times New Roman"/>
                <a:ea typeface="Times New Roman"/>
                <a:cs typeface="Times New Roman"/>
                <a:sym typeface="Times New Roman"/>
              </a:defRPr>
            </a:lvl8pPr>
            <a:lvl9pPr marL="1943100" marR="0" indent="-215900" algn="ctr" rtl="0">
              <a:lnSpc>
                <a:spcPct val="93000"/>
              </a:lnSpc>
              <a:spcBef>
                <a:spcPts val="0"/>
              </a:spcBef>
              <a:spcAft>
                <a:spcPts val="0"/>
              </a:spcAft>
              <a:defRPr sz="2800" b="0" i="0" u="none" strike="noStrike" cap="none" baseline="0">
                <a:solidFill>
                  <a:srgbClr val="000000"/>
                </a:solidFill>
                <a:latin typeface="Times New Roman"/>
                <a:ea typeface="Times New Roman"/>
                <a:cs typeface="Times New Roman"/>
                <a:sym typeface="Times New Roman"/>
              </a:defRPr>
            </a:lvl9pPr>
          </a:lstStyle>
          <a:p>
            <a:endParaRPr/>
          </a:p>
        </p:txBody>
      </p:sp>
      <p:sp>
        <p:nvSpPr>
          <p:cNvPr id="42" name="Shape 42"/>
          <p:cNvSpPr txBox="1">
            <a:spLocks noGrp="1"/>
          </p:cNvSpPr>
          <p:nvPr>
            <p:ph type="body" idx="1"/>
          </p:nvPr>
        </p:nvSpPr>
        <p:spPr>
          <a:xfrm>
            <a:off x="671039" y="1906760"/>
            <a:ext cx="7806239" cy="4319013"/>
          </a:xfrm>
          <a:prstGeom prst="rect">
            <a:avLst/>
          </a:prstGeom>
          <a:noFill/>
          <a:ln>
            <a:noFill/>
          </a:ln>
        </p:spPr>
        <p:txBody>
          <a:bodyPr lIns="91425" tIns="91425" rIns="91425" bIns="91425" anchor="t" anchorCtr="0"/>
          <a:lstStyle>
            <a:lvl1pPr marL="0" marR="0" indent="76200" algn="l" rtl="0">
              <a:lnSpc>
                <a:spcPct val="93000"/>
              </a:lnSpc>
              <a:spcBef>
                <a:spcPts val="0"/>
              </a:spcBef>
              <a:spcAft>
                <a:spcPts val="800"/>
              </a:spcAft>
              <a:buClr>
                <a:srgbClr val="000000"/>
              </a:buClr>
              <a:buFont typeface="Arial"/>
              <a:buChar char="•"/>
              <a:defRPr sz="2000" b="0" i="0" u="none" strike="noStrike" cap="none" baseline="0">
                <a:solidFill>
                  <a:srgbClr val="000000"/>
                </a:solidFill>
                <a:latin typeface="Times New Roman"/>
                <a:ea typeface="Times New Roman"/>
                <a:cs typeface="Times New Roman"/>
                <a:sym typeface="Times New Roman"/>
              </a:defRPr>
            </a:lvl1pPr>
            <a:lvl2pPr marL="863600" marR="0" indent="-219075" algn="l" rtl="0">
              <a:lnSpc>
                <a:spcPct val="93000"/>
              </a:lnSpc>
              <a:spcBef>
                <a:spcPts val="0"/>
              </a:spcBef>
              <a:spcAft>
                <a:spcPts val="1100"/>
              </a:spcAft>
              <a:buClr>
                <a:srgbClr val="000000"/>
              </a:buClr>
              <a:buFont typeface="Arial"/>
              <a:buChar char="•"/>
              <a:defRPr sz="2600" b="0" i="0" u="none" strike="noStrike" cap="none" baseline="0">
                <a:solidFill>
                  <a:srgbClr val="000000"/>
                </a:solidFill>
                <a:latin typeface="Times New Roman"/>
                <a:ea typeface="Times New Roman"/>
                <a:cs typeface="Times New Roman"/>
                <a:sym typeface="Times New Roman"/>
              </a:defRPr>
            </a:lvl2pPr>
            <a:lvl3pPr marL="1295400" marR="0" indent="-174625" algn="l" rtl="0">
              <a:lnSpc>
                <a:spcPct val="93000"/>
              </a:lnSpc>
              <a:spcBef>
                <a:spcPts val="0"/>
              </a:spcBef>
              <a:spcAft>
                <a:spcPts val="800"/>
              </a:spcAft>
              <a:buClr>
                <a:srgbClr val="000000"/>
              </a:buClr>
              <a:buFont typeface="Arial"/>
              <a:buChar char="•"/>
              <a:defRPr sz="2400" b="0" i="0" u="none" strike="noStrike" cap="none" baseline="0">
                <a:solidFill>
                  <a:srgbClr val="000000"/>
                </a:solidFill>
                <a:latin typeface="Times New Roman"/>
                <a:ea typeface="Times New Roman"/>
                <a:cs typeface="Times New Roman"/>
                <a:sym typeface="Times New Roman"/>
              </a:defRPr>
            </a:lvl3pPr>
            <a:lvl4pPr marL="1727200" marR="0" indent="-158750" algn="l" rtl="0">
              <a:lnSpc>
                <a:spcPct val="93000"/>
              </a:lnSpc>
              <a:spcBef>
                <a:spcPts val="0"/>
              </a:spcBef>
              <a:spcAft>
                <a:spcPts val="500"/>
              </a:spcAft>
              <a:buClr>
                <a:srgbClr val="000000"/>
              </a:buClr>
              <a:buFont typeface="Arial"/>
              <a:buChar char="•"/>
              <a:defRPr sz="2000" b="0" i="0" u="none" strike="noStrike" cap="none" baseline="0">
                <a:solidFill>
                  <a:srgbClr val="000000"/>
                </a:solidFill>
                <a:latin typeface="Times New Roman"/>
                <a:ea typeface="Times New Roman"/>
                <a:cs typeface="Times New Roman"/>
                <a:sym typeface="Times New Roman"/>
              </a:defRPr>
            </a:lvl4pPr>
            <a:lvl5pPr marL="2159000" marR="0" indent="-180975" algn="l" rtl="0">
              <a:lnSpc>
                <a:spcPct val="93000"/>
              </a:lnSpc>
              <a:spcBef>
                <a:spcPts val="0"/>
              </a:spcBef>
              <a:spcAft>
                <a:spcPts val="200"/>
              </a:spcAft>
              <a:buClr>
                <a:srgbClr val="000000"/>
              </a:buClr>
              <a:buFont typeface="Arial"/>
              <a:buChar char="•"/>
              <a:defRPr sz="2000" b="0" i="0" u="none" strike="noStrike" cap="none" baseline="0">
                <a:solidFill>
                  <a:srgbClr val="000000"/>
                </a:solidFill>
                <a:latin typeface="Times New Roman"/>
                <a:ea typeface="Times New Roman"/>
                <a:cs typeface="Times New Roman"/>
                <a:sym typeface="Times New Roman"/>
              </a:defRPr>
            </a:lvl5pPr>
            <a:lvl6pPr marL="2590800" marR="0" indent="-180975" algn="l" rtl="0">
              <a:lnSpc>
                <a:spcPct val="93000"/>
              </a:lnSpc>
              <a:spcBef>
                <a:spcPts val="0"/>
              </a:spcBef>
              <a:spcAft>
                <a:spcPts val="200"/>
              </a:spcAft>
              <a:buClr>
                <a:srgbClr val="000000"/>
              </a:buClr>
              <a:buFont typeface="Arial"/>
              <a:buChar char="•"/>
              <a:defRPr sz="2000" b="0" i="0" u="none" strike="noStrike" cap="none" baseline="0">
                <a:solidFill>
                  <a:srgbClr val="000000"/>
                </a:solidFill>
                <a:latin typeface="Times New Roman"/>
                <a:ea typeface="Times New Roman"/>
                <a:cs typeface="Times New Roman"/>
                <a:sym typeface="Times New Roman"/>
              </a:defRPr>
            </a:lvl6pPr>
            <a:lvl7pPr marL="3022600" marR="0" indent="-180975" algn="l" rtl="0">
              <a:lnSpc>
                <a:spcPct val="93000"/>
              </a:lnSpc>
              <a:spcBef>
                <a:spcPts val="0"/>
              </a:spcBef>
              <a:spcAft>
                <a:spcPts val="200"/>
              </a:spcAft>
              <a:buClr>
                <a:srgbClr val="000000"/>
              </a:buClr>
              <a:buFont typeface="Arial"/>
              <a:buChar char="•"/>
              <a:defRPr sz="2000" b="0" i="0" u="none" strike="noStrike" cap="none" baseline="0">
                <a:solidFill>
                  <a:srgbClr val="000000"/>
                </a:solidFill>
                <a:latin typeface="Times New Roman"/>
                <a:ea typeface="Times New Roman"/>
                <a:cs typeface="Times New Roman"/>
                <a:sym typeface="Times New Roman"/>
              </a:defRPr>
            </a:lvl7pPr>
            <a:lvl8pPr marL="3454400" marR="0" indent="-180975" algn="l" rtl="0">
              <a:lnSpc>
                <a:spcPct val="93000"/>
              </a:lnSpc>
              <a:spcBef>
                <a:spcPts val="0"/>
              </a:spcBef>
              <a:spcAft>
                <a:spcPts val="200"/>
              </a:spcAft>
              <a:buClr>
                <a:srgbClr val="000000"/>
              </a:buClr>
              <a:buFont typeface="Arial"/>
              <a:buChar char="•"/>
              <a:defRPr sz="2000" b="0" i="0" u="none" strike="noStrike" cap="none" baseline="0">
                <a:solidFill>
                  <a:srgbClr val="000000"/>
                </a:solidFill>
                <a:latin typeface="Times New Roman"/>
                <a:ea typeface="Times New Roman"/>
                <a:cs typeface="Times New Roman"/>
                <a:sym typeface="Times New Roman"/>
              </a:defRPr>
            </a:lvl8pPr>
            <a:lvl9pPr marL="3886200" marR="0" indent="-180975" algn="l" rtl="0">
              <a:lnSpc>
                <a:spcPct val="93000"/>
              </a:lnSpc>
              <a:spcBef>
                <a:spcPts val="0"/>
              </a:spcBef>
              <a:spcAft>
                <a:spcPts val="200"/>
              </a:spcAft>
              <a:buClr>
                <a:srgbClr val="000000"/>
              </a:buClr>
              <a:buFont typeface="Arial"/>
              <a:buChar char="•"/>
              <a:defRPr sz="2000" b="0" i="0" u="none" strike="noStrike" cap="none" baseline="0">
                <a:solidFill>
                  <a:srgbClr val="000000"/>
                </a:solidFill>
                <a:latin typeface="Times New Roman"/>
                <a:ea typeface="Times New Roman"/>
                <a:cs typeface="Times New Roman"/>
                <a:sym typeface="Times New Roman"/>
              </a:defRPr>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6/25/2013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ctrTitle"/>
          </p:nvPr>
        </p:nvSpPr>
        <p:spPr>
          <a:xfrm>
            <a:off x="1139241" y="2792436"/>
            <a:ext cx="6882948" cy="1470000"/>
          </a:xfrm>
          <a:prstGeom prst="rect">
            <a:avLst/>
          </a:prstGeom>
        </p:spPr>
        <p:txBody>
          <a:bodyPr lIns="91425" tIns="91425" rIns="91425" bIns="91425" anchor="b" anchorCtr="0">
            <a:noAutofit/>
          </a:bodyPr>
          <a:lstStyle/>
          <a:p>
            <a:pPr lvl="0" rtl="0">
              <a:buNone/>
            </a:pPr>
            <a:r>
              <a:rPr lang="en" sz="4500" dirty="0"/>
              <a:t>What does the literature reveal about the risk for Malignant Hyperthermia? </a:t>
            </a:r>
          </a:p>
        </p:txBody>
      </p:sp>
      <p:sp>
        <p:nvSpPr>
          <p:cNvPr id="48" name="Shape 48"/>
          <p:cNvSpPr txBox="1">
            <a:spLocks noGrp="1"/>
          </p:cNvSpPr>
          <p:nvPr>
            <p:ph type="subTitle" idx="1"/>
          </p:nvPr>
        </p:nvSpPr>
        <p:spPr>
          <a:xfrm>
            <a:off x="1139241" y="4593021"/>
            <a:ext cx="7035899" cy="925499"/>
          </a:xfrm>
          <a:prstGeom prst="rect">
            <a:avLst/>
          </a:prstGeom>
        </p:spPr>
        <p:txBody>
          <a:bodyPr lIns="91425" tIns="91425" rIns="91425" bIns="91425" anchor="t" anchorCtr="0">
            <a:noAutofit/>
          </a:bodyPr>
          <a:lstStyle/>
          <a:p>
            <a:pPr>
              <a:buNone/>
            </a:pPr>
            <a:r>
              <a:rPr lang="en" dirty="0"/>
              <a:t>Mark Keskes, Julie Ivey, Nathan Buchinger, </a:t>
            </a:r>
            <a:endParaRPr lang="en" dirty="0" smtClean="0"/>
          </a:p>
          <a:p>
            <a:pPr>
              <a:buNone/>
            </a:pPr>
            <a:r>
              <a:rPr lang="en" dirty="0" smtClean="0"/>
              <a:t>Caroline </a:t>
            </a:r>
            <a:r>
              <a:rPr lang="en" dirty="0"/>
              <a:t>Haugen, </a:t>
            </a:r>
            <a:r>
              <a:rPr lang="en" dirty="0" smtClean="0"/>
              <a:t>and </a:t>
            </a:r>
            <a:r>
              <a:rPr lang="en" dirty="0"/>
              <a:t>Elizabeth Berkemeier </a:t>
            </a:r>
          </a:p>
        </p:txBody>
      </p:sp>
      <p:sp>
        <p:nvSpPr>
          <p:cNvPr id="49" name="Shape 49"/>
          <p:cNvSpPr txBox="1"/>
          <p:nvPr/>
        </p:nvSpPr>
        <p:spPr>
          <a:xfrm>
            <a:off x="1803164" y="5518520"/>
            <a:ext cx="5445599" cy="837900"/>
          </a:xfrm>
          <a:prstGeom prst="rect">
            <a:avLst/>
          </a:prstGeom>
          <a:noFill/>
        </p:spPr>
        <p:txBody>
          <a:bodyPr lIns="91425" tIns="91425" rIns="91425" bIns="91425" anchor="t" anchorCtr="0">
            <a:noAutofit/>
          </a:bodyPr>
          <a:lstStyle/>
          <a:p>
            <a:pPr lvl="0" algn="ctr" rtl="0">
              <a:buNone/>
            </a:pPr>
            <a:r>
              <a:rPr lang="en" dirty="0">
                <a:solidFill>
                  <a:schemeClr val="lt1"/>
                </a:solidFill>
              </a:rPr>
              <a:t>Ferris State University</a:t>
            </a:r>
          </a:p>
          <a:p>
            <a:pPr lvl="0" algn="ctr" rtl="0">
              <a:buNone/>
            </a:pPr>
            <a:r>
              <a:rPr lang="en" dirty="0">
                <a:solidFill>
                  <a:schemeClr val="lt1"/>
                </a:solidFill>
              </a:rPr>
              <a:t>Nursing 350</a:t>
            </a:r>
          </a:p>
          <a:p>
            <a:endParaRPr lang="en" dirty="0">
              <a:solidFill>
                <a:schemeClr val="lt1"/>
              </a:solidFill>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353825" y="915959"/>
            <a:ext cx="8229600" cy="5290199"/>
          </a:xfrm>
          <a:prstGeom prst="rect">
            <a:avLst/>
          </a:prstGeom>
        </p:spPr>
        <p:txBody>
          <a:bodyPr lIns="91425" tIns="91425" rIns="91425" bIns="91425" anchor="t" anchorCtr="0">
            <a:noAutofit/>
          </a:bodyPr>
          <a:lstStyle/>
          <a:p>
            <a:pPr lvl="0" algn="ctr" rtl="0">
              <a:buNone/>
            </a:pPr>
            <a:r>
              <a:rPr lang="en" b="1" dirty="0"/>
              <a:t>"</a:t>
            </a:r>
            <a:r>
              <a:rPr lang="en" dirty="0"/>
              <a:t>F</a:t>
            </a:r>
            <a:r>
              <a:rPr lang="en" sz="1800" u="sng" dirty="0"/>
              <a:t>uture directions in malignant hyperthermia research and patient </a:t>
            </a:r>
            <a:r>
              <a:rPr lang="en" sz="1800" u="sng" dirty="0" smtClean="0"/>
              <a:t>care“</a:t>
            </a:r>
          </a:p>
          <a:p>
            <a:pPr lvl="0" algn="ctr" rtl="0">
              <a:buNone/>
            </a:pPr>
            <a:endParaRPr lang="en" sz="1800" u="sng" dirty="0"/>
          </a:p>
          <a:p>
            <a:pPr marL="457200" lvl="0" indent="-431800" rtl="0">
              <a:buClr>
                <a:schemeClr val="dk2"/>
              </a:buClr>
              <a:buSzPct val="296296"/>
              <a:buFont typeface="Arial"/>
              <a:buChar char="•"/>
            </a:pPr>
            <a:r>
              <a:rPr lang="en" sz="1800" dirty="0"/>
              <a:t> </a:t>
            </a:r>
            <a:r>
              <a:rPr lang="en" sz="2000" dirty="0"/>
              <a:t>2011 Article from the journal </a:t>
            </a:r>
            <a:r>
              <a:rPr lang="en" sz="2000" i="1" dirty="0"/>
              <a:t>Anesthesia &amp; </a:t>
            </a:r>
            <a:r>
              <a:rPr lang="en" sz="2000" i="1" dirty="0" smtClean="0"/>
              <a:t>Analgesia</a:t>
            </a:r>
          </a:p>
          <a:p>
            <a:pPr marL="457200" lvl="0" indent="-431800" rtl="0">
              <a:buClr>
                <a:schemeClr val="dk2"/>
              </a:buClr>
              <a:buSzPct val="296296"/>
              <a:buNone/>
            </a:pPr>
            <a:endParaRPr lang="en" sz="2000" i="1" dirty="0"/>
          </a:p>
          <a:p>
            <a:pPr marL="457200" lvl="0" indent="-431800" rtl="0">
              <a:buClr>
                <a:schemeClr val="dk2"/>
              </a:buClr>
              <a:buSzPct val="266666"/>
              <a:buFont typeface="Arial"/>
              <a:buChar char="•"/>
            </a:pPr>
            <a:r>
              <a:rPr lang="en" sz="2000" dirty="0"/>
              <a:t>Summary of the 2010 scientific conference sponsored by the Malignant Hyperthermia Association of the United States (MHAUS) </a:t>
            </a:r>
          </a:p>
          <a:p>
            <a:pPr marL="457200" lvl="0" indent="-431800" rtl="0">
              <a:buClr>
                <a:schemeClr val="dk2"/>
              </a:buClr>
              <a:buSzPct val="266666"/>
              <a:buFont typeface="Arial"/>
              <a:buChar char="•"/>
            </a:pPr>
            <a:endParaRPr lang="en" sz="2000" dirty="0" smtClean="0"/>
          </a:p>
          <a:p>
            <a:pPr marL="457200" lvl="0" indent="-431800" rtl="0">
              <a:buClr>
                <a:schemeClr val="dk2"/>
              </a:buClr>
              <a:buSzPct val="266666"/>
              <a:buFont typeface="Arial"/>
              <a:buChar char="•"/>
            </a:pPr>
            <a:r>
              <a:rPr lang="en" sz="2000" dirty="0" smtClean="0"/>
              <a:t>Topics </a:t>
            </a:r>
            <a:r>
              <a:rPr lang="en" sz="2000" dirty="0"/>
              <a:t>discussed in the article: </a:t>
            </a:r>
          </a:p>
          <a:p>
            <a:pPr marL="914400" lvl="1" indent="-406400" rtl="0">
              <a:buClr>
                <a:schemeClr val="dk2"/>
              </a:buClr>
              <a:buSzPct val="140000"/>
              <a:buFont typeface="Courier New"/>
              <a:buChar char="o"/>
            </a:pPr>
            <a:r>
              <a:rPr lang="en" sz="2000" dirty="0"/>
              <a:t>pathophysiology of MH</a:t>
            </a:r>
          </a:p>
          <a:p>
            <a:pPr marL="914400" lvl="1" indent="-406400" rtl="0">
              <a:buClr>
                <a:schemeClr val="dk2"/>
              </a:buClr>
              <a:buSzPct val="140000"/>
              <a:buFont typeface="Courier New"/>
              <a:buChar char="o"/>
            </a:pPr>
            <a:r>
              <a:rPr lang="en" sz="2000" dirty="0"/>
              <a:t>genetic testing for MH susceptibility</a:t>
            </a:r>
          </a:p>
          <a:p>
            <a:pPr marL="914400" lvl="1" indent="-406400" rtl="0">
              <a:buClr>
                <a:schemeClr val="dk2"/>
              </a:buClr>
              <a:buSzPct val="140000"/>
              <a:buFont typeface="Courier New"/>
              <a:buChar char="o"/>
            </a:pPr>
            <a:r>
              <a:rPr lang="en" sz="2000" dirty="0"/>
              <a:t>the relationship between MH susceptibility and other muscle disorders</a:t>
            </a:r>
          </a:p>
          <a:p>
            <a:pPr marL="914400" lvl="1" indent="-406400" rtl="0">
              <a:buClr>
                <a:schemeClr val="dk2"/>
              </a:buClr>
              <a:buSzPct val="140000"/>
              <a:buFont typeface="Courier New"/>
              <a:buChar char="o"/>
            </a:pPr>
            <a:r>
              <a:rPr lang="en" sz="2000" dirty="0"/>
              <a:t>MH epidemiology</a:t>
            </a:r>
          </a:p>
          <a:p>
            <a:pPr marL="914400" lvl="1" indent="-406400" rtl="0">
              <a:buClr>
                <a:schemeClr val="dk2"/>
              </a:buClr>
              <a:buSzPct val="140000"/>
              <a:buFont typeface="Courier New"/>
              <a:buChar char="o"/>
            </a:pPr>
            <a:r>
              <a:rPr lang="en" sz="2000" dirty="0"/>
              <a:t>future directions in clinical practice</a:t>
            </a:r>
          </a:p>
          <a:p>
            <a:pPr marL="914400" lvl="1" indent="-406400">
              <a:buClr>
                <a:schemeClr val="dk2"/>
              </a:buClr>
              <a:buSzPct val="140000"/>
              <a:buFont typeface="Courier New"/>
              <a:buChar char="o"/>
            </a:pPr>
            <a:r>
              <a:rPr lang="en" sz="2000" dirty="0"/>
              <a:t>educational initiatives and MH-related research</a:t>
            </a:r>
          </a:p>
        </p:txBody>
      </p:sp>
      <p:sp>
        <p:nvSpPr>
          <p:cNvPr id="103" name="Shape 103"/>
          <p:cNvSpPr txBox="1">
            <a:spLocks noGrp="1"/>
          </p:cNvSpPr>
          <p:nvPr>
            <p:ph type="title"/>
          </p:nvPr>
        </p:nvSpPr>
        <p:spPr>
          <a:xfrm>
            <a:off x="457200" y="113734"/>
            <a:ext cx="8229600" cy="957299"/>
          </a:xfrm>
          <a:prstGeom prst="rect">
            <a:avLst/>
          </a:prstGeom>
        </p:spPr>
        <p:txBody>
          <a:bodyPr lIns="91425" tIns="91425" rIns="91425" bIns="91425" anchor="b" anchorCtr="0">
            <a:noAutofit/>
          </a:bodyPr>
          <a:lstStyle/>
          <a:p>
            <a:pPr>
              <a:buNone/>
            </a:pPr>
            <a:r>
              <a:rPr lang="en"/>
              <a:t>Summary of Article 1</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187990" y="766550"/>
            <a:ext cx="8852999" cy="5683200"/>
          </a:xfrm>
          <a:prstGeom prst="rect">
            <a:avLst/>
          </a:prstGeom>
        </p:spPr>
        <p:txBody>
          <a:bodyPr lIns="91425" tIns="91425" rIns="91425" bIns="91425" anchor="t" anchorCtr="0">
            <a:noAutofit/>
          </a:bodyPr>
          <a:lstStyle/>
          <a:p>
            <a:pPr lvl="0" algn="ctr" rtl="0">
              <a:buNone/>
            </a:pPr>
            <a:r>
              <a:rPr lang="en" sz="2000" b="1" u="sng"/>
              <a:t>Points from article related to PICO statement</a:t>
            </a:r>
          </a:p>
          <a:p>
            <a:endParaRPr lang="en" sz="2000" b="1" u="sng"/>
          </a:p>
          <a:p>
            <a:pPr marL="457200" lvl="0" indent="-342900" rtl="0">
              <a:buClr>
                <a:schemeClr val="dk2"/>
              </a:buClr>
              <a:buSzPct val="166666"/>
              <a:buFont typeface="Arial"/>
              <a:buChar char="•"/>
            </a:pPr>
            <a:r>
              <a:rPr lang="en" sz="1800" b="1"/>
              <a:t>Acute episodes of MH generally precipitated by inhalation of strong anesthetics and/or succinylcholine</a:t>
            </a:r>
          </a:p>
          <a:p>
            <a:endParaRPr lang="en" sz="1800" b="1"/>
          </a:p>
          <a:p>
            <a:pPr marL="457200" lvl="0" indent="-342900" rtl="0">
              <a:buClr>
                <a:schemeClr val="dk2"/>
              </a:buClr>
              <a:buSzPct val="166666"/>
              <a:buFont typeface="Arial"/>
              <a:buChar char="•"/>
            </a:pPr>
            <a:r>
              <a:rPr lang="en" sz="1800" b="1"/>
              <a:t>If a freestanding facility does not use volatile anesthetics or  succinylcholine, it is not required to have an MH plan or supplies </a:t>
            </a:r>
          </a:p>
          <a:p>
            <a:endParaRPr lang="en" sz="1800" b="1"/>
          </a:p>
          <a:p>
            <a:pPr marL="457200" lvl="0" indent="-342900" rtl="0">
              <a:buClr>
                <a:schemeClr val="dk2"/>
              </a:buClr>
              <a:buSzPct val="166666"/>
              <a:buFont typeface="Arial"/>
              <a:buChar char="•"/>
            </a:pPr>
            <a:r>
              <a:rPr lang="en" sz="1800" b="1"/>
              <a:t>MH susceptibility (MHS)  linked to mutation in the gene for skeletal muscle ryanodine receptor (RyR1)</a:t>
            </a:r>
          </a:p>
          <a:p>
            <a:pPr marL="914400" lvl="1" indent="-342900" rtl="0">
              <a:buClr>
                <a:schemeClr val="dk2"/>
              </a:buClr>
              <a:buSzPct val="100000"/>
              <a:buFont typeface="Courier New"/>
              <a:buChar char="o"/>
            </a:pPr>
            <a:r>
              <a:rPr lang="en" sz="1800" b="1"/>
              <a:t>RyR1 functions to help supply the myoplasmic Ca</a:t>
            </a:r>
            <a:r>
              <a:rPr lang="en" sz="1800" b="1" baseline="30000"/>
              <a:t>2+</a:t>
            </a:r>
            <a:r>
              <a:rPr lang="en" sz="1800" b="1"/>
              <a:t> for contraction</a:t>
            </a:r>
          </a:p>
          <a:p>
            <a:pPr marL="914400" lvl="1" indent="-342900" rtl="0">
              <a:buClr>
                <a:schemeClr val="dk2"/>
              </a:buClr>
              <a:buSzPct val="100000"/>
              <a:buFont typeface="Courier New"/>
              <a:buChar char="o"/>
            </a:pPr>
            <a:r>
              <a:rPr lang="en" sz="1800" b="1"/>
              <a:t>RyR1 mutation may lower threshold of activation of threshold of </a:t>
            </a:r>
          </a:p>
          <a:p>
            <a:pPr marL="457200" lvl="0" indent="0" rtl="0">
              <a:buNone/>
            </a:pPr>
            <a:r>
              <a:rPr lang="en" sz="1800" b="1"/>
              <a:t>      Ca</a:t>
            </a:r>
            <a:r>
              <a:rPr lang="en" sz="1800" b="1" baseline="30000"/>
              <a:t>2+</a:t>
            </a:r>
            <a:r>
              <a:rPr lang="en" sz="1800" b="1"/>
              <a:t> channel by volatile anesthetics, thus triggering MH </a:t>
            </a:r>
          </a:p>
          <a:p>
            <a:endParaRPr lang="en" sz="1800" b="1"/>
          </a:p>
          <a:p>
            <a:pPr marL="457200" lvl="0" indent="-342900" rtl="0">
              <a:buClr>
                <a:schemeClr val="dk2"/>
              </a:buClr>
              <a:buSzPct val="166666"/>
              <a:buFont typeface="Arial"/>
              <a:buChar char="•"/>
            </a:pPr>
            <a:r>
              <a:rPr lang="en" sz="1800" b="1"/>
              <a:t>RyR1 mutation, combined with volatile anesthetic, can lead to MH</a:t>
            </a:r>
          </a:p>
          <a:p>
            <a:endParaRPr lang="en" sz="1800" b="1"/>
          </a:p>
          <a:p>
            <a:pPr marL="457200" lvl="0" indent="-342900" rtl="0">
              <a:buClr>
                <a:schemeClr val="dk2"/>
              </a:buClr>
              <a:buSzPct val="166666"/>
              <a:buFont typeface="Arial"/>
              <a:buChar char="•"/>
            </a:pPr>
            <a:r>
              <a:rPr lang="en" sz="1800" b="1"/>
              <a:t>Determining MHS by analyzing RyR1 genes is  difficult and time consuming</a:t>
            </a:r>
          </a:p>
          <a:p>
            <a:endParaRPr lang="en" sz="1800" b="1"/>
          </a:p>
          <a:p>
            <a:pPr marL="457200" lvl="0" indent="-342900" rtl="0">
              <a:buClr>
                <a:schemeClr val="dk2"/>
              </a:buClr>
              <a:buSzPct val="166666"/>
              <a:buFont typeface="Arial"/>
              <a:buChar char="•"/>
            </a:pPr>
            <a:r>
              <a:rPr lang="en" sz="1800" b="1"/>
              <a:t>More than 200 RyR1 variants associated with MH susceptibility with only 30 considered to be causal</a:t>
            </a:r>
          </a:p>
          <a:p>
            <a:endParaRPr lang="en" sz="1800" b="1"/>
          </a:p>
        </p:txBody>
      </p:sp>
      <p:sp>
        <p:nvSpPr>
          <p:cNvPr id="109" name="Shape 109"/>
          <p:cNvSpPr txBox="1">
            <a:spLocks noGrp="1"/>
          </p:cNvSpPr>
          <p:nvPr>
            <p:ph type="title"/>
          </p:nvPr>
        </p:nvSpPr>
        <p:spPr>
          <a:xfrm>
            <a:off x="526125" y="86150"/>
            <a:ext cx="8229600" cy="769199"/>
          </a:xfrm>
          <a:prstGeom prst="rect">
            <a:avLst/>
          </a:prstGeom>
        </p:spPr>
        <p:txBody>
          <a:bodyPr lIns="91425" tIns="91425" rIns="91425" bIns="91425" anchor="b" anchorCtr="0">
            <a:noAutofit/>
          </a:bodyPr>
          <a:lstStyle/>
          <a:p>
            <a:pPr>
              <a:buNone/>
            </a:pPr>
            <a:r>
              <a:rPr lang="en"/>
              <a:t>Summary of Article 1 (cont.) </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5" name="Shape 115"/>
          <p:cNvSpPr txBox="1">
            <a:spLocks noGrp="1"/>
          </p:cNvSpPr>
          <p:nvPr>
            <p:ph type="body" idx="1"/>
          </p:nvPr>
        </p:nvSpPr>
        <p:spPr>
          <a:xfrm>
            <a:off x="457199" y="1315086"/>
            <a:ext cx="8229600" cy="4840199"/>
          </a:xfrm>
          <a:prstGeom prst="rect">
            <a:avLst/>
          </a:prstGeom>
        </p:spPr>
        <p:txBody>
          <a:bodyPr lIns="91425" tIns="91425" rIns="91425" bIns="91425" anchor="t" anchorCtr="0">
            <a:noAutofit/>
          </a:bodyPr>
          <a:lstStyle/>
          <a:p>
            <a:pPr marL="457200" lvl="0" indent="-431800" rtl="0">
              <a:buClr>
                <a:schemeClr val="dk2"/>
              </a:buClr>
              <a:buSzPct val="222222"/>
              <a:buFont typeface="Arial"/>
              <a:buChar char="•"/>
            </a:pPr>
            <a:r>
              <a:rPr lang="en" sz="2400" dirty="0"/>
              <a:t>Quantitative Research</a:t>
            </a:r>
          </a:p>
          <a:p>
            <a:pPr marL="457200" lvl="0" indent="-431800" rtl="0">
              <a:buClr>
                <a:schemeClr val="dk2"/>
              </a:buClr>
              <a:buSzPct val="222222"/>
              <a:buFont typeface="Arial"/>
              <a:buChar char="•"/>
            </a:pPr>
            <a:r>
              <a:rPr lang="en" sz="2400" dirty="0"/>
              <a:t>Non-experimental Design</a:t>
            </a:r>
          </a:p>
          <a:p>
            <a:pPr marL="457200" lvl="0" indent="-431800" rtl="0">
              <a:buClr>
                <a:schemeClr val="dk2"/>
              </a:buClr>
              <a:buSzPct val="222222"/>
              <a:buFont typeface="Arial"/>
              <a:buChar char="•"/>
            </a:pPr>
            <a:r>
              <a:rPr lang="en" sz="2400" dirty="0"/>
              <a:t>Meta-Analysis of current research on MH</a:t>
            </a:r>
          </a:p>
          <a:p>
            <a:pPr marL="914400" lvl="1" indent="-406400" rtl="0">
              <a:buClr>
                <a:schemeClr val="dk2"/>
              </a:buClr>
              <a:buSzPct val="116666"/>
              <a:buFont typeface="Courier New"/>
              <a:buChar char="o"/>
            </a:pPr>
            <a:r>
              <a:rPr lang="en" sz="2400" dirty="0"/>
              <a:t>Highest level of evidence</a:t>
            </a:r>
          </a:p>
          <a:p>
            <a:pPr marL="457200" lvl="0" indent="-431800" rtl="0">
              <a:buClr>
                <a:schemeClr val="dk2"/>
              </a:buClr>
              <a:buSzPct val="222222"/>
              <a:buFont typeface="Arial"/>
              <a:buChar char="•"/>
            </a:pPr>
            <a:r>
              <a:rPr lang="en" sz="2400" dirty="0"/>
              <a:t>Qualified and well-educated Authors </a:t>
            </a:r>
          </a:p>
          <a:p>
            <a:pPr marL="914400" lvl="1" indent="-406400" rtl="0">
              <a:buClr>
                <a:schemeClr val="dk2"/>
              </a:buClr>
              <a:buSzPct val="116666"/>
              <a:buFont typeface="Courier New"/>
              <a:buChar char="o"/>
            </a:pPr>
            <a:r>
              <a:rPr lang="en" sz="2400" dirty="0"/>
              <a:t>Note: no nurses authored article</a:t>
            </a:r>
          </a:p>
          <a:p>
            <a:pPr marL="457200" lvl="0" indent="-431800" rtl="0">
              <a:buClr>
                <a:schemeClr val="dk2"/>
              </a:buClr>
              <a:buSzPct val="222222"/>
              <a:buFont typeface="Arial"/>
              <a:buChar char="•"/>
            </a:pPr>
            <a:r>
              <a:rPr lang="en" sz="2400" dirty="0"/>
              <a:t>Presented in peer-reviewed scholarly journal</a:t>
            </a:r>
          </a:p>
          <a:p>
            <a:pPr marL="457200" lvl="0" indent="-431800" rtl="0">
              <a:buClr>
                <a:schemeClr val="dk2"/>
              </a:buClr>
              <a:buSzPct val="222222"/>
              <a:buFont typeface="Arial"/>
              <a:buChar char="•"/>
            </a:pPr>
            <a:r>
              <a:rPr lang="en" sz="2400" dirty="0"/>
              <a:t>Abstract concise with purpose identified</a:t>
            </a:r>
          </a:p>
          <a:p>
            <a:pPr marL="457200" lvl="0" indent="-431800" rtl="0">
              <a:buClr>
                <a:schemeClr val="dk2"/>
              </a:buClr>
              <a:buSzPct val="222222"/>
              <a:buFont typeface="Arial"/>
              <a:buChar char="•"/>
            </a:pPr>
            <a:r>
              <a:rPr lang="en" sz="2400" dirty="0"/>
              <a:t>Easy to read and terms defined</a:t>
            </a:r>
          </a:p>
          <a:p>
            <a:pPr marL="457200" lvl="0" indent="-431800" rtl="0">
              <a:buClr>
                <a:schemeClr val="dk2"/>
              </a:buClr>
              <a:buSzPct val="222222"/>
              <a:buFont typeface="Arial"/>
              <a:buChar char="•"/>
            </a:pPr>
            <a:r>
              <a:rPr lang="en" sz="2400" dirty="0"/>
              <a:t>Patient centered focus</a:t>
            </a:r>
          </a:p>
          <a:p>
            <a:pPr marL="457200" lvl="0" indent="-431800" rtl="0">
              <a:buClr>
                <a:schemeClr val="dk2"/>
              </a:buClr>
              <a:buSzPct val="222222"/>
              <a:buFont typeface="Arial"/>
              <a:buChar char="•"/>
            </a:pPr>
            <a:r>
              <a:rPr lang="en" sz="2400" dirty="0"/>
              <a:t>Conclusion shows meaning of research </a:t>
            </a:r>
          </a:p>
        </p:txBody>
      </p:sp>
      <p:sp>
        <p:nvSpPr>
          <p:cNvPr id="114" name="Shape 114"/>
          <p:cNvSpPr txBox="1">
            <a:spLocks noGrp="1"/>
          </p:cNvSpPr>
          <p:nvPr>
            <p:ph type="title"/>
          </p:nvPr>
        </p:nvSpPr>
        <p:spPr>
          <a:xfrm>
            <a:off x="543350" y="-259537"/>
            <a:ext cx="8229600" cy="1325700"/>
          </a:xfrm>
          <a:prstGeom prst="rect">
            <a:avLst/>
          </a:prstGeom>
        </p:spPr>
        <p:txBody>
          <a:bodyPr lIns="91425" tIns="91425" rIns="91425" bIns="91425" anchor="b" anchorCtr="0">
            <a:noAutofit/>
          </a:bodyPr>
          <a:lstStyle/>
          <a:p>
            <a:pPr>
              <a:buNone/>
            </a:pPr>
            <a:r>
              <a:rPr lang="en"/>
              <a:t>Critique of Article 1</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199950" y="475625"/>
            <a:ext cx="8744100" cy="6123900"/>
          </a:xfrm>
          <a:prstGeom prst="rect">
            <a:avLst/>
          </a:prstGeom>
        </p:spPr>
        <p:txBody>
          <a:bodyPr lIns="91425" tIns="91425" rIns="91425" bIns="91425" anchor="t" anchorCtr="0">
            <a:noAutofit/>
          </a:bodyPr>
          <a:lstStyle/>
          <a:p>
            <a:pPr lvl="0" algn="ctr" rtl="0">
              <a:buNone/>
            </a:pPr>
            <a:r>
              <a:rPr lang="en" sz="1800"/>
              <a:t>"</a:t>
            </a:r>
            <a:r>
              <a:rPr lang="en" sz="3000"/>
              <a:t>M</a:t>
            </a:r>
            <a:r>
              <a:rPr lang="en" sz="1800" u="sng"/>
              <a:t>alignant Hyperthermia</a:t>
            </a:r>
            <a:r>
              <a:rPr lang="en" sz="1800"/>
              <a:t>"</a:t>
            </a:r>
          </a:p>
          <a:p>
            <a:pPr marL="457200" lvl="0" indent="-342900" rtl="0">
              <a:buClr>
                <a:schemeClr val="dk2"/>
              </a:buClr>
              <a:buSzPct val="166666"/>
              <a:buFont typeface="Arial"/>
              <a:buChar char="•"/>
            </a:pPr>
            <a:r>
              <a:rPr lang="en" sz="1800" b="1"/>
              <a:t>2007 article from the </a:t>
            </a:r>
            <a:r>
              <a:rPr lang="en" sz="1800" b="1" i="1"/>
              <a:t>Orphanet Journal of Rare Diseases </a:t>
            </a:r>
          </a:p>
          <a:p>
            <a:endParaRPr lang="en" sz="1800" b="1" i="1"/>
          </a:p>
          <a:p>
            <a:pPr marL="457200" lvl="0" indent="-342900" rtl="0">
              <a:buClr>
                <a:schemeClr val="dk2"/>
              </a:buClr>
              <a:buSzPct val="166666"/>
              <a:buFont typeface="Arial"/>
              <a:buChar char="•"/>
            </a:pPr>
            <a:r>
              <a:rPr lang="en" sz="1800" b="1"/>
              <a:t>In 2007 90 mutations of the ryanodine receptor (RYR-I) gene at chromosome 19q13.1 had been found and 25 of those are considered to be causal.  People with Central Core Disease and Multi-Minicore Disease are considered to be a part of this group of gene disorders.</a:t>
            </a:r>
          </a:p>
          <a:p>
            <a:endParaRPr lang="en" sz="1800" b="1"/>
          </a:p>
          <a:p>
            <a:pPr marL="457200" lvl="0" indent="-342900" rtl="0">
              <a:buClr>
                <a:schemeClr val="dk2"/>
              </a:buClr>
              <a:buSzPct val="166666"/>
              <a:buFont typeface="Arial"/>
              <a:buChar char="•"/>
            </a:pPr>
            <a:r>
              <a:rPr lang="en" sz="1800" b="1"/>
              <a:t>Diagnostic testing done with caffeine &amp; halothane at limited centers.</a:t>
            </a:r>
          </a:p>
          <a:p>
            <a:pPr marL="914400" lvl="1" indent="-342900" rtl="0">
              <a:spcBef>
                <a:spcPts val="560"/>
              </a:spcBef>
              <a:buClr>
                <a:schemeClr val="dk2"/>
              </a:buClr>
              <a:buSzPct val="100000"/>
              <a:buFont typeface="Courier New"/>
              <a:buChar char="o"/>
            </a:pPr>
            <a:r>
              <a:rPr lang="en" sz="1800" b="1"/>
              <a:t>Many different kinds of genetic testing are being evaluated </a:t>
            </a:r>
          </a:p>
          <a:p>
            <a:pPr marL="914400" lvl="1" indent="-342900" rtl="0">
              <a:spcBef>
                <a:spcPts val="560"/>
              </a:spcBef>
              <a:buClr>
                <a:schemeClr val="dk2"/>
              </a:buClr>
              <a:buSzPct val="100000"/>
              <a:buFont typeface="Courier New"/>
              <a:buChar char="o"/>
            </a:pPr>
            <a:r>
              <a:rPr lang="en" sz="1800" b="1"/>
              <a:t>no one test 100% accurate in predicting MH susceptibility</a:t>
            </a:r>
          </a:p>
          <a:p>
            <a:endParaRPr lang="en" sz="1800" b="1"/>
          </a:p>
          <a:p>
            <a:pPr marL="457200" lvl="0" indent="-342900" rtl="0">
              <a:buClr>
                <a:schemeClr val="dk2"/>
              </a:buClr>
              <a:buSzPct val="166666"/>
              <a:buFont typeface="Arial"/>
              <a:buChar char="•"/>
            </a:pPr>
            <a:r>
              <a:rPr lang="en" sz="1800" b="1"/>
              <a:t>Thought that 1:50,000-100,000 was the population that was at risk, however it has been shown that in French descendants 1:3000 are at risk.</a:t>
            </a:r>
          </a:p>
          <a:p>
            <a:endParaRPr lang="en" sz="1800" b="1"/>
          </a:p>
          <a:p>
            <a:pPr marL="457200" lvl="0" indent="-342900" rtl="0">
              <a:buClr>
                <a:schemeClr val="dk2"/>
              </a:buClr>
              <a:buSzPct val="166666"/>
              <a:buFont typeface="Arial"/>
              <a:buChar char="•"/>
            </a:pPr>
            <a:r>
              <a:rPr lang="en" sz="1800" b="1"/>
              <a:t>Mortality from MH &lt;5% down from &gt;80% thirty years prior from study and awareness.</a:t>
            </a:r>
          </a:p>
          <a:p>
            <a:endParaRPr lang="en" sz="1800" b="1"/>
          </a:p>
          <a:p>
            <a:pPr marL="457200" lvl="0" indent="-342900" rtl="0">
              <a:buClr>
                <a:schemeClr val="dk2"/>
              </a:buClr>
              <a:buSzPct val="166666"/>
              <a:buFont typeface="Arial"/>
              <a:buChar char="•"/>
            </a:pPr>
            <a:r>
              <a:rPr lang="en" sz="1800" b="1"/>
              <a:t>Differential diagnosis should always be considered</a:t>
            </a:r>
          </a:p>
          <a:p>
            <a:endParaRPr lang="en" sz="1800" b="1"/>
          </a:p>
          <a:p>
            <a:pPr marL="457200" lvl="0" indent="-342900" rtl="0">
              <a:buClr>
                <a:schemeClr val="dk2"/>
              </a:buClr>
              <a:buSzPct val="166666"/>
              <a:buFont typeface="Arial"/>
              <a:buChar char="•"/>
            </a:pPr>
            <a:r>
              <a:rPr lang="en" sz="1800" b="1"/>
              <a:t>Prevention: a Good H&amp;P</a:t>
            </a:r>
          </a:p>
        </p:txBody>
      </p:sp>
      <p:sp>
        <p:nvSpPr>
          <p:cNvPr id="121" name="Shape 121"/>
          <p:cNvSpPr txBox="1">
            <a:spLocks noGrp="1"/>
          </p:cNvSpPr>
          <p:nvPr>
            <p:ph type="title"/>
          </p:nvPr>
        </p:nvSpPr>
        <p:spPr>
          <a:xfrm>
            <a:off x="457200" y="-123900"/>
            <a:ext cx="8229600" cy="858000"/>
          </a:xfrm>
          <a:prstGeom prst="rect">
            <a:avLst/>
          </a:prstGeom>
        </p:spPr>
        <p:txBody>
          <a:bodyPr lIns="91425" tIns="91425" rIns="91425" bIns="91425" anchor="b" anchorCtr="0">
            <a:noAutofit/>
          </a:bodyPr>
          <a:lstStyle/>
          <a:p>
            <a:pPr>
              <a:buNone/>
            </a:pPr>
            <a:r>
              <a:rPr lang="en"/>
              <a:t>Summary of Article 2</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229540" y="1176110"/>
            <a:ext cx="8728499" cy="5674800"/>
          </a:xfrm>
          <a:prstGeom prst="rect">
            <a:avLst/>
          </a:prstGeom>
        </p:spPr>
        <p:txBody>
          <a:bodyPr lIns="91425" tIns="91425" rIns="91425" bIns="91425" anchor="t" anchorCtr="0">
            <a:noAutofit/>
          </a:bodyPr>
          <a:lstStyle/>
          <a:p>
            <a:pPr marL="457200" lvl="0" indent="-406400" rtl="0">
              <a:buClr>
                <a:schemeClr val="dk2"/>
              </a:buClr>
              <a:buSzPct val="166666"/>
              <a:buFont typeface="Arial"/>
              <a:buChar char="•"/>
            </a:pPr>
            <a:r>
              <a:rPr lang="en" sz="2800"/>
              <a:t>Quantitative Research</a:t>
            </a:r>
          </a:p>
          <a:p>
            <a:pPr marL="457200" lvl="0" indent="-406400" rtl="0">
              <a:buClr>
                <a:schemeClr val="dk2"/>
              </a:buClr>
              <a:buSzPct val="166666"/>
              <a:buFont typeface="Arial"/>
              <a:buChar char="•"/>
            </a:pPr>
            <a:r>
              <a:rPr lang="en" sz="2800"/>
              <a:t>Non-experimental Design</a:t>
            </a:r>
          </a:p>
          <a:p>
            <a:pPr marL="457200" lvl="0" indent="-406400" rtl="0">
              <a:buClr>
                <a:schemeClr val="dk2"/>
              </a:buClr>
              <a:buSzPct val="166666"/>
              <a:buFont typeface="Arial"/>
              <a:buChar char="•"/>
            </a:pPr>
            <a:r>
              <a:rPr lang="en" sz="2800"/>
              <a:t>Meta-analysis of research done on MH</a:t>
            </a:r>
          </a:p>
          <a:p>
            <a:pPr marL="457200" lvl="0" indent="-406400" rtl="0">
              <a:buClr>
                <a:schemeClr val="dk2"/>
              </a:buClr>
              <a:buSzPct val="166666"/>
              <a:buFont typeface="Arial"/>
              <a:buChar char="•"/>
            </a:pPr>
            <a:r>
              <a:rPr lang="en" sz="2800"/>
              <a:t>Qualified, scholarly, authors</a:t>
            </a:r>
          </a:p>
          <a:p>
            <a:pPr marL="457200" lvl="0" indent="-406400" rtl="0">
              <a:buClr>
                <a:schemeClr val="dk2"/>
              </a:buClr>
              <a:buSzPct val="166666"/>
              <a:buFont typeface="Arial"/>
              <a:buChar char="•"/>
            </a:pPr>
            <a:r>
              <a:rPr lang="en" sz="2800"/>
              <a:t>Nurses not involved in authoring articles</a:t>
            </a:r>
          </a:p>
          <a:p>
            <a:pPr marL="457200" lvl="0" indent="-406400" rtl="0">
              <a:buClr>
                <a:schemeClr val="dk2"/>
              </a:buClr>
              <a:buSzPct val="166666"/>
              <a:buFont typeface="Arial"/>
              <a:buChar char="•"/>
            </a:pPr>
            <a:r>
              <a:rPr lang="en" sz="2800"/>
              <a:t>Presented in a well-respected rare disease journal</a:t>
            </a:r>
          </a:p>
          <a:p>
            <a:pPr marL="457200" lvl="0" indent="-406400" rtl="0">
              <a:buClr>
                <a:schemeClr val="dk2"/>
              </a:buClr>
              <a:buSzPct val="166666"/>
              <a:buFont typeface="Arial"/>
              <a:buChar char="•"/>
            </a:pPr>
            <a:r>
              <a:rPr lang="en" sz="2800"/>
              <a:t>Abstract clear and concise and summarizes article</a:t>
            </a:r>
          </a:p>
          <a:p>
            <a:pPr marL="457200" lvl="0" indent="-406400" rtl="0">
              <a:buClr>
                <a:schemeClr val="dk2"/>
              </a:buClr>
              <a:buSzPct val="166666"/>
              <a:buFont typeface="Arial"/>
              <a:buChar char="•"/>
            </a:pPr>
            <a:r>
              <a:rPr lang="en" sz="2800"/>
              <a:t>Technical verbiage used, and well clarified throughout article</a:t>
            </a:r>
          </a:p>
          <a:p>
            <a:pPr marL="457200" lvl="0" indent="-406400" rtl="0">
              <a:buClr>
                <a:schemeClr val="dk2"/>
              </a:buClr>
              <a:buSzPct val="166666"/>
              <a:buFont typeface="Arial"/>
              <a:buChar char="•"/>
            </a:pPr>
            <a:r>
              <a:rPr lang="en" sz="2800"/>
              <a:t>Conclusion of article determines that further research on MH is necessary</a:t>
            </a:r>
          </a:p>
          <a:p>
            <a:endParaRPr lang="en" sz="2800"/>
          </a:p>
          <a:p>
            <a:endParaRPr lang="en" sz="2800"/>
          </a:p>
        </p:txBody>
      </p:sp>
      <p:sp>
        <p:nvSpPr>
          <p:cNvPr id="127" name="Shape 127"/>
          <p:cNvSpPr txBox="1">
            <a:spLocks noGrp="1"/>
          </p:cNvSpPr>
          <p:nvPr>
            <p:ph type="title"/>
          </p:nvPr>
        </p:nvSpPr>
        <p:spPr>
          <a:xfrm>
            <a:off x="457200" y="-224000"/>
            <a:ext cx="8229600" cy="1325700"/>
          </a:xfrm>
          <a:prstGeom prst="rect">
            <a:avLst/>
          </a:prstGeom>
        </p:spPr>
        <p:txBody>
          <a:bodyPr lIns="91425" tIns="91425" rIns="91425" bIns="91425" anchor="b" anchorCtr="0">
            <a:noAutofit/>
          </a:bodyPr>
          <a:lstStyle/>
          <a:p>
            <a:pPr>
              <a:buNone/>
            </a:pPr>
            <a:r>
              <a:rPr lang="en"/>
              <a:t>Critique of Article 2</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457200" y="1008900"/>
            <a:ext cx="8229600" cy="5508299"/>
          </a:xfrm>
          <a:prstGeom prst="rect">
            <a:avLst/>
          </a:prstGeom>
        </p:spPr>
        <p:txBody>
          <a:bodyPr lIns="91425" tIns="91425" rIns="91425" bIns="91425" anchor="t" anchorCtr="0">
            <a:noAutofit/>
          </a:bodyPr>
          <a:lstStyle/>
          <a:p>
            <a:pPr lvl="0" algn="ctr" rtl="0">
              <a:buNone/>
            </a:pPr>
            <a:r>
              <a:rPr lang="en" b="1" dirty="0"/>
              <a:t>"M</a:t>
            </a:r>
            <a:r>
              <a:rPr lang="en" sz="1800" b="1" u="sng" dirty="0"/>
              <a:t>alignant hyperthermia: Pharmacology of </a:t>
            </a:r>
            <a:r>
              <a:rPr lang="en" sz="1800" b="1" u="sng" dirty="0" smtClean="0"/>
              <a:t>triggering“</a:t>
            </a:r>
          </a:p>
          <a:p>
            <a:pPr marL="457200" lvl="0" indent="-431800" rtl="0">
              <a:buClr>
                <a:schemeClr val="dk2"/>
              </a:buClr>
              <a:buSzPct val="296296"/>
              <a:buNone/>
            </a:pPr>
            <a:endParaRPr lang="en" sz="1800" b="1" dirty="0" smtClean="0"/>
          </a:p>
          <a:p>
            <a:pPr marL="457200" indent="-431800">
              <a:buSzPct val="296296"/>
            </a:pPr>
            <a:r>
              <a:rPr lang="en" sz="1800" b="1" dirty="0" smtClean="0"/>
              <a:t>2011 </a:t>
            </a:r>
            <a:r>
              <a:rPr lang="en" sz="1800" b="1" dirty="0"/>
              <a:t>Article published in </a:t>
            </a:r>
            <a:r>
              <a:rPr lang="en" sz="1800" b="1" i="1" dirty="0"/>
              <a:t>British Journal of </a:t>
            </a:r>
            <a:r>
              <a:rPr lang="en" sz="1800" b="1" i="1" dirty="0" smtClean="0"/>
              <a:t>Anaesthesia</a:t>
            </a:r>
          </a:p>
          <a:p>
            <a:pPr marL="457200" lvl="0" indent="-431800" rtl="0">
              <a:buClr>
                <a:schemeClr val="dk2"/>
              </a:buClr>
              <a:buSzPct val="296296"/>
              <a:buNone/>
            </a:pPr>
            <a:endParaRPr lang="en" sz="1800" b="1" i="1" dirty="0"/>
          </a:p>
          <a:p>
            <a:pPr marL="457200" indent="-431800">
              <a:buSzPct val="296296"/>
            </a:pPr>
            <a:r>
              <a:rPr lang="en" sz="1800" b="1" dirty="0"/>
              <a:t>Review of evidence from studies regarding triggering mechanisms for MH, including volatile inhalation agents, succinylcholine, and other drugs implicated as triggers of MH, as well as cellular mechanisms of action in MHS patients</a:t>
            </a:r>
          </a:p>
          <a:p>
            <a:pPr marL="457200" lvl="0" indent="-431800" rtl="0">
              <a:buClr>
                <a:schemeClr val="dk2"/>
              </a:buClr>
              <a:buSzPct val="296296"/>
              <a:buNone/>
            </a:pPr>
            <a:endParaRPr lang="en" sz="1800" b="1" dirty="0" smtClean="0"/>
          </a:p>
          <a:p>
            <a:pPr marL="457200" indent="-431800">
              <a:buSzPct val="296296"/>
            </a:pPr>
            <a:r>
              <a:rPr lang="en" sz="1800" b="1" dirty="0" smtClean="0"/>
              <a:t>Points </a:t>
            </a:r>
            <a:r>
              <a:rPr lang="en" sz="1800" b="1" dirty="0"/>
              <a:t>from the article:</a:t>
            </a:r>
          </a:p>
          <a:p>
            <a:pPr marL="914400" lvl="1" indent="-406400" rtl="0">
              <a:buClr>
                <a:schemeClr val="dk2"/>
              </a:buClr>
              <a:buSzPct val="155555"/>
              <a:buFont typeface="Courier New"/>
              <a:buChar char="o"/>
            </a:pPr>
            <a:r>
              <a:rPr lang="en" sz="1800" b="1" dirty="0"/>
              <a:t>Dose-dependence related to severity of MH reaction has been reported but not well-established</a:t>
            </a:r>
          </a:p>
          <a:p>
            <a:pPr marL="914400" lvl="1" indent="-406400" rtl="0">
              <a:buClr>
                <a:schemeClr val="dk2"/>
              </a:buClr>
              <a:buSzPct val="155555"/>
              <a:buFont typeface="Courier New"/>
              <a:buChar char="o"/>
            </a:pPr>
            <a:r>
              <a:rPr lang="en" sz="1800" b="1" dirty="0"/>
              <a:t>Succinylcholine, when given alone, has not been adequately shown to cause MH, but does potentiate MH reactions when given with an inhalation agent</a:t>
            </a:r>
          </a:p>
          <a:p>
            <a:pPr marL="914400" lvl="1" indent="-406400" rtl="0">
              <a:buClr>
                <a:schemeClr val="dk2"/>
              </a:buClr>
              <a:buSzPct val="155555"/>
              <a:buFont typeface="Courier New"/>
              <a:buChar char="o"/>
            </a:pPr>
            <a:r>
              <a:rPr lang="en" sz="1800" b="1" dirty="0"/>
              <a:t>Delay of onset - Although all inhalation agents have been shown to trigger MH, halothane and isoflurane trigger MH faster than enflurane and sevoflurane (see next slide)</a:t>
            </a:r>
          </a:p>
          <a:p>
            <a:endParaRPr lang="en" sz="1800" b="1" dirty="0"/>
          </a:p>
        </p:txBody>
      </p:sp>
      <p:sp>
        <p:nvSpPr>
          <p:cNvPr id="133" name="Shape 133"/>
          <p:cNvSpPr txBox="1">
            <a:spLocks noGrp="1"/>
          </p:cNvSpPr>
          <p:nvPr>
            <p:ph type="title"/>
          </p:nvPr>
        </p:nvSpPr>
        <p:spPr>
          <a:xfrm>
            <a:off x="457200" y="0"/>
            <a:ext cx="8229600" cy="963600"/>
          </a:xfrm>
          <a:prstGeom prst="rect">
            <a:avLst/>
          </a:prstGeom>
        </p:spPr>
        <p:txBody>
          <a:bodyPr lIns="91425" tIns="91425" rIns="91425" bIns="91425" anchor="b" anchorCtr="0">
            <a:noAutofit/>
          </a:bodyPr>
          <a:lstStyle/>
          <a:p>
            <a:pPr>
              <a:buNone/>
            </a:pPr>
            <a:r>
              <a:rPr lang="en"/>
              <a:t>Summary of Article 3</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7"/>
        <p:cNvGrpSpPr/>
        <p:nvPr/>
      </p:nvGrpSpPr>
      <p:grpSpPr>
        <a:xfrm>
          <a:off x="0" y="0"/>
          <a:ext cx="0" cy="0"/>
          <a:chOff x="0" y="0"/>
          <a:chExt cx="0" cy="0"/>
        </a:xfrm>
      </p:grpSpPr>
      <p:sp>
        <p:nvSpPr>
          <p:cNvPr id="138" name="Shape 138"/>
          <p:cNvSpPr txBox="1"/>
          <p:nvPr/>
        </p:nvSpPr>
        <p:spPr>
          <a:xfrm>
            <a:off x="325439" y="381639"/>
            <a:ext cx="8493120" cy="414763"/>
          </a:xfrm>
          <a:prstGeom prst="rect">
            <a:avLst/>
          </a:prstGeom>
          <a:noFill/>
          <a:ln>
            <a:noFill/>
          </a:ln>
        </p:spPr>
        <p:txBody>
          <a:bodyPr lIns="0" tIns="0" rIns="0" bIns="0" anchor="t" anchorCtr="0">
            <a:noAutofit/>
          </a:bodyPr>
          <a:lstStyle/>
          <a:p>
            <a:pPr marL="0" marR="0" lvl="0" indent="0" algn="ctr" rtl="0">
              <a:lnSpc>
                <a:spcPct val="93000"/>
              </a:lnSpc>
              <a:spcBef>
                <a:spcPts val="0"/>
              </a:spcBef>
              <a:spcAft>
                <a:spcPts val="0"/>
              </a:spcAft>
              <a:buClr>
                <a:srgbClr val="000000"/>
              </a:buClr>
              <a:buSzPct val="25000"/>
              <a:buFont typeface="Arial"/>
              <a:buNone/>
            </a:pPr>
            <a:r>
              <a:rPr lang="en" sz="1600" b="1" i="0" u="none" strike="noStrike" cap="none" baseline="0">
                <a:solidFill>
                  <a:srgbClr val="000000"/>
                </a:solidFill>
                <a:latin typeface="Arial"/>
                <a:ea typeface="Arial"/>
                <a:cs typeface="Arial"/>
                <a:sym typeface="Arial"/>
              </a:rPr>
              <a:t>Box and whisker plot of the time from induction of anaesthesia to the onset of MH in 73 patients (eight received enflurane, 11 halothane, 42 isoflurane and 12 sevoflurane). </a:t>
            </a:r>
          </a:p>
        </p:txBody>
      </p:sp>
      <p:sp>
        <p:nvSpPr>
          <p:cNvPr id="139" name="Shape 139"/>
          <p:cNvSpPr/>
          <p:nvPr/>
        </p:nvSpPr>
        <p:spPr>
          <a:xfrm>
            <a:off x="6527519" y="6283378"/>
            <a:ext cx="2534399" cy="505492"/>
          </a:xfrm>
          <a:prstGeom prst="rect">
            <a:avLst/>
          </a:prstGeom>
          <a:blipFill>
            <a:blip r:embed="rId3"/>
            <a:stretch>
              <a:fillRect/>
            </a:stretch>
          </a:blipFill>
        </p:spPr>
      </p:sp>
      <p:sp>
        <p:nvSpPr>
          <p:cNvPr id="140" name="Shape 140"/>
          <p:cNvSpPr/>
          <p:nvPr/>
        </p:nvSpPr>
        <p:spPr>
          <a:xfrm>
            <a:off x="1671839" y="979302"/>
            <a:ext cx="5806079" cy="4893633"/>
          </a:xfrm>
          <a:prstGeom prst="rect">
            <a:avLst/>
          </a:prstGeom>
          <a:blipFill>
            <a:blip r:embed="rId4"/>
            <a:stretch>
              <a:fillRect/>
            </a:stretch>
          </a:blipFill>
        </p:spPr>
      </p:sp>
      <p:sp>
        <p:nvSpPr>
          <p:cNvPr id="141" name="Shape 141"/>
          <p:cNvSpPr txBox="1"/>
          <p:nvPr/>
        </p:nvSpPr>
        <p:spPr>
          <a:xfrm>
            <a:off x="1671839" y="5972306"/>
            <a:ext cx="3918239" cy="231863"/>
          </a:xfrm>
          <a:prstGeom prst="rect">
            <a:avLst/>
          </a:prstGeom>
          <a:noFill/>
          <a:ln>
            <a:noFill/>
          </a:ln>
        </p:spPr>
        <p:txBody>
          <a:bodyPr lIns="0" tIns="0" rIns="0" bIns="0" anchor="t" anchorCtr="0">
            <a:noAutofit/>
          </a:bodyPr>
          <a:lstStyle/>
          <a:p>
            <a:pPr marL="0" marR="0" lvl="0" indent="0" algn="l" rtl="0">
              <a:lnSpc>
                <a:spcPct val="93000"/>
              </a:lnSpc>
              <a:spcBef>
                <a:spcPts val="0"/>
              </a:spcBef>
              <a:spcAft>
                <a:spcPts val="0"/>
              </a:spcAft>
              <a:buClr>
                <a:srgbClr val="000000"/>
              </a:buClr>
              <a:buSzPct val="25000"/>
              <a:buFont typeface="Arial"/>
              <a:buNone/>
            </a:pPr>
            <a:r>
              <a:rPr lang="en" sz="1200" b="1" i="0" u="none" strike="noStrike" cap="none" baseline="0">
                <a:solidFill>
                  <a:srgbClr val="000000"/>
                </a:solidFill>
                <a:latin typeface="Arial"/>
                <a:ea typeface="Arial"/>
                <a:cs typeface="Arial"/>
                <a:sym typeface="Arial"/>
              </a:rPr>
              <a:t>Hopkins P M Br. J. Anaesth. 2011;107:48-56</a:t>
            </a:r>
          </a:p>
        </p:txBody>
      </p:sp>
      <p:sp>
        <p:nvSpPr>
          <p:cNvPr id="142" name="Shape 142"/>
          <p:cNvSpPr txBox="1"/>
          <p:nvPr/>
        </p:nvSpPr>
        <p:spPr>
          <a:xfrm>
            <a:off x="97920" y="6450436"/>
            <a:ext cx="4930559" cy="3470764"/>
          </a:xfrm>
          <a:prstGeom prst="rect">
            <a:avLst/>
          </a:prstGeom>
          <a:noFill/>
          <a:ln>
            <a:noFill/>
          </a:ln>
        </p:spPr>
        <p:txBody>
          <a:bodyPr lIns="0" tIns="0" rIns="0" bIns="0" anchor="t" anchorCtr="0">
            <a:noAutofit/>
          </a:bodyPr>
          <a:lstStyle/>
          <a:p>
            <a:pPr marL="0" marR="0" lvl="0" indent="76200" algn="l" rtl="0">
              <a:lnSpc>
                <a:spcPct val="93000"/>
              </a:lnSpc>
              <a:spcBef>
                <a:spcPts val="0"/>
              </a:spcBef>
              <a:spcAft>
                <a:spcPts val="0"/>
              </a:spcAft>
              <a:buClr>
                <a:srgbClr val="000000"/>
              </a:buClr>
              <a:buSzPct val="25000"/>
              <a:buFont typeface="Arial"/>
              <a:buNone/>
            </a:pPr>
            <a:r>
              <a:rPr lang="en" sz="1000" b="0" i="0" u="none" strike="noStrike" cap="none" baseline="0">
                <a:solidFill>
                  <a:srgbClr val="000000"/>
                </a:solidFill>
                <a:latin typeface="Arial"/>
                <a:ea typeface="Arial"/>
                <a:cs typeface="Arial"/>
                <a:sym typeface="Arial"/>
              </a:rPr>
              <a:t>© The Author [2011]. Published by Oxford University Press on behalf of the British Journal of Anaesthesia. All rights reserved. For Permissions, please email: journals.permissions@oup.com</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78150" y="1054641"/>
            <a:ext cx="8987699" cy="5738144"/>
          </a:xfrm>
          <a:prstGeom prst="rect">
            <a:avLst/>
          </a:prstGeom>
        </p:spPr>
        <p:txBody>
          <a:bodyPr lIns="91425" tIns="91425" rIns="91425" bIns="91425" anchor="t" anchorCtr="0">
            <a:noAutofit/>
          </a:bodyPr>
          <a:lstStyle/>
          <a:p>
            <a:pPr marL="914400" lvl="0" indent="-431800" rtl="0">
              <a:buClr>
                <a:schemeClr val="dk2"/>
              </a:buClr>
              <a:buSzPct val="296296"/>
              <a:buFont typeface="Arial"/>
              <a:buChar char="•"/>
            </a:pPr>
            <a:r>
              <a:rPr lang="en" sz="1800" dirty="0"/>
              <a:t>Other non-anesthetic drugs have been reported to have negative effects on MHS individuals</a:t>
            </a:r>
          </a:p>
          <a:p>
            <a:pPr marL="1371600" lvl="1" indent="-406400" rtl="0">
              <a:buClr>
                <a:schemeClr val="dk2"/>
              </a:buClr>
              <a:buSzPct val="155555"/>
              <a:buFont typeface="Courier New"/>
              <a:buChar char="o"/>
            </a:pPr>
            <a:r>
              <a:rPr lang="en" sz="1800" dirty="0"/>
              <a:t>Statins caused increased rhabdomyolysis in three MHS patients, but more evidence is needed</a:t>
            </a:r>
          </a:p>
          <a:p>
            <a:pPr marL="1371600" lvl="1" indent="-406400" rtl="0">
              <a:buClr>
                <a:schemeClr val="dk2"/>
              </a:buClr>
              <a:buSzPct val="155555"/>
              <a:buFont typeface="Courier New"/>
              <a:buChar char="o"/>
            </a:pPr>
            <a:r>
              <a:rPr lang="en" sz="1800" dirty="0"/>
              <a:t>Tetracaine triggered an MH type response when used as a spinal block, although this could have been due to hyponatremia</a:t>
            </a:r>
          </a:p>
          <a:p>
            <a:pPr marL="1371600" lvl="1" indent="-406400" rtl="0">
              <a:buClr>
                <a:schemeClr val="dk2"/>
              </a:buClr>
              <a:buSzPct val="155555"/>
              <a:buFont typeface="Courier New"/>
              <a:buChar char="o"/>
            </a:pPr>
            <a:r>
              <a:rPr lang="en" sz="1800" dirty="0"/>
              <a:t>Ondansetron was implicated by one study to have caused a fatal MH reaction in a known MHS child; the author shows, however, that the child's RYR1 variant had been known to cause fatal reactions in two other MHS patients </a:t>
            </a:r>
            <a:r>
              <a:rPr lang="en" sz="1800" i="1" dirty="0"/>
              <a:t>without</a:t>
            </a:r>
            <a:r>
              <a:rPr lang="en" sz="1800" dirty="0"/>
              <a:t> pharmacological triggers. Ondansetron, therefore, should not be implicated.</a:t>
            </a:r>
          </a:p>
          <a:p>
            <a:pPr marL="914400" lvl="0" indent="-431800" rtl="0">
              <a:buClr>
                <a:schemeClr val="dk2"/>
              </a:buClr>
              <a:buSzPct val="296296"/>
              <a:buFont typeface="Arial"/>
              <a:buChar char="•"/>
            </a:pPr>
            <a:r>
              <a:rPr lang="en" sz="1800" dirty="0"/>
              <a:t>Thiopental, an IV-induction drug, has been shown to delay the onset of MH in MHS pigs, but has not been studied in this way in humans. </a:t>
            </a:r>
          </a:p>
          <a:p>
            <a:pPr marL="914400" lvl="0" indent="-431800" rtl="0">
              <a:buClr>
                <a:schemeClr val="dk2"/>
              </a:buClr>
              <a:buSzPct val="296296"/>
              <a:buFont typeface="Arial"/>
              <a:buChar char="•"/>
            </a:pPr>
            <a:r>
              <a:rPr lang="en" sz="1800" dirty="0"/>
              <a:t>Non-depolarizing neuromuscular blocks (NDNMB) used in MHS pigs have also delayed onset of MH and lowered serum creatinine kinase post-anesthesia. </a:t>
            </a:r>
          </a:p>
          <a:p>
            <a:pPr marL="1371600" lvl="1" indent="-406400" rtl="0">
              <a:buClr>
                <a:schemeClr val="dk2"/>
              </a:buClr>
              <a:buSzPct val="155555"/>
              <a:buFont typeface="Courier New"/>
              <a:buChar char="o"/>
            </a:pPr>
            <a:r>
              <a:rPr lang="en" sz="1800" dirty="0"/>
              <a:t>Preliminary data from a recent study corroborate the protective properties of NDNMBs in MH human patients.</a:t>
            </a:r>
          </a:p>
        </p:txBody>
      </p:sp>
      <p:sp>
        <p:nvSpPr>
          <p:cNvPr id="150" name="Shape 150"/>
          <p:cNvSpPr txBox="1">
            <a:spLocks noGrp="1"/>
          </p:cNvSpPr>
          <p:nvPr>
            <p:ph type="title"/>
          </p:nvPr>
        </p:nvSpPr>
        <p:spPr>
          <a:xfrm>
            <a:off x="457200" y="-254275"/>
            <a:ext cx="8229600" cy="1184699"/>
          </a:xfrm>
          <a:prstGeom prst="rect">
            <a:avLst/>
          </a:prstGeom>
        </p:spPr>
        <p:txBody>
          <a:bodyPr lIns="91425" tIns="91425" rIns="91425" bIns="91425" anchor="b" anchorCtr="0">
            <a:noAutofit/>
          </a:bodyPr>
          <a:lstStyle/>
          <a:p>
            <a:pPr lvl="0" rtl="0">
              <a:buNone/>
            </a:pPr>
            <a:r>
              <a:rPr lang="en"/>
              <a:t>Summary of Article 3 (cont.)</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457199" y="1134022"/>
            <a:ext cx="8229600" cy="5197777"/>
          </a:xfrm>
          <a:prstGeom prst="rect">
            <a:avLst/>
          </a:prstGeom>
        </p:spPr>
        <p:txBody>
          <a:bodyPr lIns="91425" tIns="91425" rIns="91425" bIns="91425" anchor="t" anchorCtr="0">
            <a:noAutofit/>
          </a:bodyPr>
          <a:lstStyle/>
          <a:p>
            <a:pPr marL="457200" indent="-431800">
              <a:buSzPct val="296296"/>
              <a:buNone/>
            </a:pPr>
            <a:r>
              <a:rPr lang="en" sz="1800" dirty="0" smtClean="0"/>
              <a:t>The </a:t>
            </a:r>
            <a:r>
              <a:rPr lang="en" sz="1800" dirty="0"/>
              <a:t>author includes a review of newly learned mechanisms of action </a:t>
            </a:r>
            <a:r>
              <a:rPr lang="en" sz="1800" dirty="0" smtClean="0"/>
              <a:t>of</a:t>
            </a:r>
          </a:p>
          <a:p>
            <a:pPr marL="457200" indent="-431800">
              <a:buSzPct val="296296"/>
              <a:buNone/>
            </a:pPr>
            <a:r>
              <a:rPr lang="en" sz="1800" dirty="0" smtClean="0"/>
              <a:t>potent </a:t>
            </a:r>
            <a:r>
              <a:rPr lang="en" sz="1800" dirty="0"/>
              <a:t>inhalational agents in MHS patients</a:t>
            </a:r>
          </a:p>
          <a:p>
            <a:pPr marL="914400" lvl="1" indent="-406400" rtl="0">
              <a:buClr>
                <a:schemeClr val="dk2"/>
              </a:buClr>
              <a:buSzPct val="155555"/>
              <a:buFont typeface="Courier New"/>
              <a:buChar char="o"/>
            </a:pPr>
            <a:r>
              <a:rPr lang="en" sz="1800" dirty="0"/>
              <a:t>Potent inhalational agents </a:t>
            </a:r>
          </a:p>
          <a:p>
            <a:pPr marL="1371600" lvl="2" indent="-381000" rtl="0">
              <a:buClr>
                <a:schemeClr val="dk2"/>
              </a:buClr>
              <a:buSzPct val="133333"/>
              <a:buFont typeface="Wingdings"/>
              <a:buChar char="§"/>
            </a:pPr>
            <a:r>
              <a:rPr lang="en" sz="1800" dirty="0"/>
              <a:t>"overcome the inhibitory regulatory effect of magnesium ions on the ryanodine receptor protein [RyR1]." This contributes to development of MH</a:t>
            </a:r>
          </a:p>
          <a:p>
            <a:pPr marL="1371600" lvl="2" indent="-381000" rtl="0">
              <a:buClr>
                <a:schemeClr val="dk2"/>
              </a:buClr>
              <a:buSzPct val="133333"/>
              <a:buFont typeface="Wingdings"/>
              <a:buChar char="§"/>
            </a:pPr>
            <a:r>
              <a:rPr lang="en" sz="1800" dirty="0"/>
              <a:t>increase the action potential of skeletal muscle cells by causing an influx of calcium through a depletion of intracellular calcium</a:t>
            </a:r>
          </a:p>
          <a:p>
            <a:pPr marL="1828800" lvl="3" indent="-355600" rtl="0">
              <a:buClr>
                <a:schemeClr val="dk2"/>
              </a:buClr>
              <a:buSzPct val="185185"/>
              <a:buFont typeface="Arial"/>
              <a:buChar char="•"/>
            </a:pPr>
            <a:r>
              <a:rPr lang="en" sz="1800" dirty="0"/>
              <a:t>This may help in understanding why succinylcholine contributes to a heightened risk of MH in MHS patients</a:t>
            </a:r>
          </a:p>
          <a:p>
            <a:endParaRPr lang="en" sz="1800" dirty="0"/>
          </a:p>
          <a:p>
            <a:pPr marL="0" lvl="0" indent="0" rtl="0">
              <a:buNone/>
            </a:pPr>
            <a:r>
              <a:rPr lang="en" sz="1800" dirty="0"/>
              <a:t>"This review has highlighted the capacity for all potent inhalation anaesthetics to trigger MH and the role of succinylcholine in inducing early muscle rigidity and enhancing the response to inhalation drugs. The ability of succinylcholine to initiate a life-threatening metabolic MH reaction as the sole trigger is doubtful. There is no convincing evidence to support the restriction of other drugs in MH-susceptible patients" (Hopkins, 2011, p. 54).</a:t>
            </a:r>
          </a:p>
        </p:txBody>
      </p:sp>
      <p:sp>
        <p:nvSpPr>
          <p:cNvPr id="156" name="Shape 156"/>
          <p:cNvSpPr txBox="1">
            <a:spLocks noGrp="1"/>
          </p:cNvSpPr>
          <p:nvPr>
            <p:ph type="title"/>
          </p:nvPr>
        </p:nvSpPr>
        <p:spPr>
          <a:xfrm>
            <a:off x="457200" y="0"/>
            <a:ext cx="8229600" cy="963600"/>
          </a:xfrm>
          <a:prstGeom prst="rect">
            <a:avLst/>
          </a:prstGeom>
        </p:spPr>
        <p:txBody>
          <a:bodyPr lIns="91425" tIns="91425" rIns="91425" bIns="91425" anchor="b" anchorCtr="0">
            <a:noAutofit/>
          </a:bodyPr>
          <a:lstStyle/>
          <a:p>
            <a:pPr lvl="0" rtl="0">
              <a:buNone/>
            </a:pPr>
            <a:r>
              <a:rPr lang="en"/>
              <a:t>Summary of Article 3</a:t>
            </a: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457199" y="1071039"/>
            <a:ext cx="8229600" cy="5740499"/>
          </a:xfrm>
          <a:prstGeom prst="rect">
            <a:avLst/>
          </a:prstGeom>
        </p:spPr>
        <p:txBody>
          <a:bodyPr lIns="91425" tIns="91425" rIns="91425" bIns="91425" anchor="t" anchorCtr="0">
            <a:noAutofit/>
          </a:bodyPr>
          <a:lstStyle/>
          <a:p>
            <a:pPr marL="457200" lvl="0" indent="-431800" rtl="0">
              <a:buClr>
                <a:schemeClr val="dk2"/>
              </a:buClr>
              <a:buSzPct val="190476"/>
              <a:buFont typeface="Arial"/>
              <a:buChar char="•"/>
            </a:pPr>
            <a:r>
              <a:rPr lang="en" sz="2800"/>
              <a:t>Quantitative Research</a:t>
            </a:r>
          </a:p>
          <a:p>
            <a:pPr marL="457200" lvl="0" indent="-431800" rtl="0">
              <a:buClr>
                <a:schemeClr val="dk2"/>
              </a:buClr>
              <a:buSzPct val="190476"/>
              <a:buFont typeface="Arial"/>
              <a:buChar char="•"/>
            </a:pPr>
            <a:r>
              <a:rPr lang="en" sz="2800"/>
              <a:t>Non-experimental Design</a:t>
            </a:r>
          </a:p>
          <a:p>
            <a:pPr marL="457200" lvl="0" indent="-431800" rtl="0">
              <a:buClr>
                <a:schemeClr val="dk2"/>
              </a:buClr>
              <a:buSzPct val="190476"/>
              <a:buFont typeface="Arial"/>
              <a:buChar char="•"/>
            </a:pPr>
            <a:r>
              <a:rPr lang="en" sz="2800"/>
              <a:t>Meta-analysis of case studies done on MH</a:t>
            </a:r>
          </a:p>
          <a:p>
            <a:pPr marL="457200" lvl="0" indent="-431800" rtl="0">
              <a:buClr>
                <a:schemeClr val="dk2"/>
              </a:buClr>
              <a:buSzPct val="190476"/>
              <a:buFont typeface="Arial"/>
              <a:buChar char="•"/>
            </a:pPr>
            <a:r>
              <a:rPr lang="en" sz="2800"/>
              <a:t>Highly respected author published in British Journal</a:t>
            </a:r>
          </a:p>
          <a:p>
            <a:pPr marL="457200" lvl="0" indent="-431800" rtl="0">
              <a:buClr>
                <a:schemeClr val="dk2"/>
              </a:buClr>
              <a:buSzPct val="190476"/>
              <a:buFont typeface="Arial"/>
              <a:buChar char="•"/>
            </a:pPr>
            <a:r>
              <a:rPr lang="en" sz="2800"/>
              <a:t>Abstract states clearly about topic of interest</a:t>
            </a:r>
          </a:p>
          <a:p>
            <a:pPr marL="457200" lvl="0" indent="-431800" rtl="0">
              <a:buClr>
                <a:schemeClr val="dk2"/>
              </a:buClr>
              <a:buSzPct val="190476"/>
              <a:buFont typeface="Arial"/>
              <a:buChar char="•"/>
            </a:pPr>
            <a:r>
              <a:rPr lang="en" sz="2800"/>
              <a:t>Illustrations explain concepts surrounding MH</a:t>
            </a:r>
          </a:p>
          <a:p>
            <a:pPr marL="457200" lvl="0" indent="-431800" rtl="0">
              <a:buClr>
                <a:schemeClr val="dk2"/>
              </a:buClr>
              <a:buSzPct val="190476"/>
              <a:buFont typeface="Arial"/>
              <a:buChar char="•"/>
            </a:pPr>
            <a:r>
              <a:rPr lang="en" sz="2800"/>
              <a:t>Article is understandable, easy to decipher</a:t>
            </a:r>
          </a:p>
          <a:p>
            <a:pPr marL="457200" lvl="0" indent="-431800" rtl="0">
              <a:buClr>
                <a:schemeClr val="dk2"/>
              </a:buClr>
              <a:buSzPct val="190476"/>
              <a:buFont typeface="Arial"/>
              <a:buChar char="•"/>
            </a:pPr>
            <a:r>
              <a:rPr lang="en" sz="2800"/>
              <a:t>Hypothesis is clearly stated</a:t>
            </a:r>
          </a:p>
          <a:p>
            <a:pPr marL="457200" lvl="0" indent="-431800" rtl="0">
              <a:buClr>
                <a:schemeClr val="dk2"/>
              </a:buClr>
              <a:buSzPct val="190476"/>
              <a:buFont typeface="Arial"/>
              <a:buChar char="•"/>
            </a:pPr>
            <a:r>
              <a:rPr lang="en" sz="2800"/>
              <a:t>Conclusion is well-defined, and findings are clearly stated regarding succinylcholine</a:t>
            </a:r>
          </a:p>
          <a:p>
            <a:endParaRPr lang="en" sz="2800"/>
          </a:p>
        </p:txBody>
      </p:sp>
      <p:sp>
        <p:nvSpPr>
          <p:cNvPr id="162" name="Shape 162"/>
          <p:cNvSpPr txBox="1">
            <a:spLocks noGrp="1"/>
          </p:cNvSpPr>
          <p:nvPr>
            <p:ph type="title"/>
          </p:nvPr>
        </p:nvSpPr>
        <p:spPr>
          <a:xfrm>
            <a:off x="457199" y="0"/>
            <a:ext cx="8229600" cy="1006500"/>
          </a:xfrm>
          <a:prstGeom prst="rect">
            <a:avLst/>
          </a:prstGeom>
        </p:spPr>
        <p:txBody>
          <a:bodyPr lIns="91425" tIns="91425" rIns="91425" bIns="91425" anchor="b" anchorCtr="0">
            <a:noAutofit/>
          </a:bodyPr>
          <a:lstStyle/>
          <a:p>
            <a:pPr>
              <a:buNone/>
            </a:pPr>
            <a:r>
              <a:rPr lang="en"/>
              <a:t>Critique of Article 3</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body" idx="1"/>
          </p:nvPr>
        </p:nvSpPr>
        <p:spPr>
          <a:xfrm>
            <a:off x="453605" y="1397876"/>
            <a:ext cx="8229600" cy="4840199"/>
          </a:xfrm>
          <a:prstGeom prst="rect">
            <a:avLst/>
          </a:prstGeom>
        </p:spPr>
        <p:txBody>
          <a:bodyPr lIns="91425" tIns="91425" rIns="91425" bIns="91425" anchor="t" anchorCtr="0">
            <a:noAutofit/>
          </a:bodyPr>
          <a:lstStyle/>
          <a:p>
            <a:pPr lvl="0" indent="0" rtl="0">
              <a:lnSpc>
                <a:spcPct val="115000"/>
              </a:lnSpc>
              <a:spcAft>
                <a:spcPts val="1300"/>
              </a:spcAft>
              <a:buNone/>
            </a:pPr>
            <a:r>
              <a:rPr lang="en" sz="2400" b="1" dirty="0"/>
              <a:t>Our topic for research is “What does the </a:t>
            </a:r>
            <a:r>
              <a:rPr lang="en" sz="2400" b="1" dirty="0" smtClean="0"/>
              <a:t>literature</a:t>
            </a:r>
            <a:r>
              <a:rPr lang="en-US" sz="2400" b="1" dirty="0" smtClean="0"/>
              <a:t> </a:t>
            </a:r>
            <a:r>
              <a:rPr lang="en" sz="2400" b="1" dirty="0" smtClean="0"/>
              <a:t>reveal </a:t>
            </a:r>
            <a:r>
              <a:rPr lang="en" sz="2400" b="1" dirty="0"/>
              <a:t>about the risk for Malignant Hyperthermia when intubated with a potentially reactive agent?”</a:t>
            </a:r>
          </a:p>
          <a:p>
            <a:endParaRPr lang="en" sz="2400" b="1" dirty="0"/>
          </a:p>
          <a:p>
            <a:pPr indent="0">
              <a:buNone/>
            </a:pPr>
            <a:r>
              <a:rPr lang="en" sz="2400" b="1" dirty="0"/>
              <a:t>Are patients who are intubated (P) using Succinylcholine, Desflurane, Isoflurane, Halothane, or Sevoflurane (I) at increased risk for Malignant Hyperthermia (O) compared with patients who are intubated using a non-reactive agent (C) during their intubation?</a:t>
            </a:r>
          </a:p>
        </p:txBody>
      </p:sp>
      <p:sp>
        <p:nvSpPr>
          <p:cNvPr id="55" name="Shape 55"/>
          <p:cNvSpPr txBox="1">
            <a:spLocks noGrp="1"/>
          </p:cNvSpPr>
          <p:nvPr>
            <p:ph type="title"/>
          </p:nvPr>
        </p:nvSpPr>
        <p:spPr>
          <a:xfrm>
            <a:off x="295950" y="-159052"/>
            <a:ext cx="8229600" cy="1325700"/>
          </a:xfrm>
          <a:prstGeom prst="rect">
            <a:avLst/>
          </a:prstGeom>
        </p:spPr>
        <p:txBody>
          <a:bodyPr lIns="91425" tIns="91425" rIns="91425" bIns="91425" anchor="b" anchorCtr="0">
            <a:noAutofit/>
          </a:bodyPr>
          <a:lstStyle/>
          <a:p>
            <a:pPr>
              <a:buNone/>
            </a:pPr>
            <a:r>
              <a:rPr lang="en" dirty="0"/>
              <a:t>Topic: Malignant Hyperthermia</a:t>
            </a: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238348" y="669823"/>
            <a:ext cx="8986199" cy="6010799"/>
          </a:xfrm>
          <a:prstGeom prst="rect">
            <a:avLst/>
          </a:prstGeom>
        </p:spPr>
        <p:txBody>
          <a:bodyPr lIns="91425" tIns="91425" rIns="91425" bIns="91425" anchor="t" anchorCtr="0">
            <a:noAutofit/>
          </a:bodyPr>
          <a:lstStyle/>
          <a:p>
            <a:pPr lvl="0" indent="0" rtl="0">
              <a:buNone/>
            </a:pPr>
            <a:r>
              <a:rPr lang="en" sz="2400" dirty="0"/>
              <a:t>"</a:t>
            </a:r>
            <a:r>
              <a:rPr lang="en" sz="3000" dirty="0"/>
              <a:t>S</a:t>
            </a:r>
            <a:r>
              <a:rPr lang="en" sz="2100" u="sng" dirty="0"/>
              <a:t>evoflurane as a potential replacement for halothane in diagnostic testing for malignant hyperthermia susceptibility: results of a preliminary study."</a:t>
            </a:r>
          </a:p>
          <a:p>
            <a:endParaRPr lang="en" sz="2100" u="sng" dirty="0"/>
          </a:p>
          <a:p>
            <a:pPr marL="457200" lvl="0" indent="-374650" rtl="0">
              <a:buClr>
                <a:schemeClr val="dk2"/>
              </a:buClr>
              <a:buSzPct val="166666"/>
              <a:buFont typeface="Arial"/>
              <a:buChar char="•"/>
            </a:pPr>
            <a:r>
              <a:rPr lang="en" sz="2300" dirty="0"/>
              <a:t>2011 article from </a:t>
            </a:r>
            <a:r>
              <a:rPr lang="en" sz="2300" i="1" dirty="0" smtClean="0"/>
              <a:t>Men</a:t>
            </a:r>
            <a:r>
              <a:rPr lang="en-US" sz="2300" i="1" dirty="0" smtClean="0"/>
              <a:t>e</a:t>
            </a:r>
            <a:r>
              <a:rPr lang="en" sz="2300" i="1" dirty="0" smtClean="0"/>
              <a:t>rva </a:t>
            </a:r>
            <a:r>
              <a:rPr lang="en" sz="2300" i="1" dirty="0"/>
              <a:t>Anesthesiologica</a:t>
            </a:r>
          </a:p>
          <a:p>
            <a:pPr marL="457200" lvl="0" indent="-374650" rtl="0">
              <a:buClr>
                <a:schemeClr val="dk2"/>
              </a:buClr>
              <a:buSzPct val="166666"/>
              <a:buFont typeface="Arial"/>
              <a:buChar char="•"/>
            </a:pPr>
            <a:r>
              <a:rPr lang="en" sz="2300" dirty="0"/>
              <a:t>"Volatile anesthetics and succinylcholine trigger an abnormal increase of intracellular calcium levels" causing Muscle contractures (Metterlein, Hartung, Schuster, Roewer, Anetseder, 2011, p. 768).</a:t>
            </a:r>
          </a:p>
          <a:p>
            <a:pPr marL="457200" lvl="0" indent="-374650" rtl="0">
              <a:buClr>
                <a:schemeClr val="dk2"/>
              </a:buClr>
              <a:buSzPct val="166666"/>
              <a:buFont typeface="Arial"/>
              <a:buChar char="•"/>
            </a:pPr>
            <a:r>
              <a:rPr lang="en" sz="2300" dirty="0"/>
              <a:t>Sevoflurane, a volatile anesthetic, is compared to halothane, the most potent trigger for MH in determining susceptibility </a:t>
            </a:r>
          </a:p>
          <a:p>
            <a:pPr lvl="0" indent="457200" rtl="0">
              <a:buNone/>
            </a:pPr>
            <a:r>
              <a:rPr lang="en" sz="2300" dirty="0"/>
              <a:t>in MH.</a:t>
            </a:r>
          </a:p>
          <a:p>
            <a:pPr marL="457200" lvl="0" indent="-374650" rtl="0">
              <a:buClr>
                <a:schemeClr val="dk2"/>
              </a:buClr>
              <a:buSzPct val="166666"/>
              <a:buFont typeface="Arial"/>
              <a:buChar char="•"/>
            </a:pPr>
            <a:r>
              <a:rPr lang="en" sz="2300" dirty="0"/>
              <a:t>In-vitro contracture test (IVCT) and caffeine halothane contracture test (CHCT) used.</a:t>
            </a:r>
          </a:p>
          <a:p>
            <a:pPr marL="457200" lvl="0" indent="-374650" rtl="0">
              <a:buClr>
                <a:schemeClr val="dk2"/>
              </a:buClr>
              <a:buSzPct val="166666"/>
              <a:buFont typeface="Arial"/>
              <a:buChar char="•"/>
            </a:pPr>
            <a:r>
              <a:rPr lang="en" sz="2300" dirty="0"/>
              <a:t>Susceptibility to MH can be assumed if the measured contracture exceeds 0.2g for IVCT or 0.5g for CHCT </a:t>
            </a:r>
          </a:p>
          <a:p>
            <a:endParaRPr lang="en" sz="2300" dirty="0"/>
          </a:p>
        </p:txBody>
      </p:sp>
      <p:sp>
        <p:nvSpPr>
          <p:cNvPr id="168" name="Shape 168"/>
          <p:cNvSpPr txBox="1">
            <a:spLocks noGrp="1"/>
          </p:cNvSpPr>
          <p:nvPr>
            <p:ph type="title"/>
          </p:nvPr>
        </p:nvSpPr>
        <p:spPr>
          <a:xfrm>
            <a:off x="457200" y="0"/>
            <a:ext cx="8229600" cy="836099"/>
          </a:xfrm>
          <a:prstGeom prst="rect">
            <a:avLst/>
          </a:prstGeom>
        </p:spPr>
        <p:txBody>
          <a:bodyPr lIns="91425" tIns="91425" rIns="91425" bIns="91425" anchor="b" anchorCtr="0">
            <a:noAutofit/>
          </a:bodyPr>
          <a:lstStyle/>
          <a:p>
            <a:pPr>
              <a:buNone/>
            </a:pPr>
            <a:r>
              <a:rPr lang="en"/>
              <a:t>Summary of Article 4</a:t>
            </a: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388274" y="977699"/>
            <a:ext cx="8229600" cy="5696400"/>
          </a:xfrm>
          <a:prstGeom prst="rect">
            <a:avLst/>
          </a:prstGeom>
        </p:spPr>
        <p:txBody>
          <a:bodyPr lIns="91425" tIns="91425" rIns="91425" bIns="91425" anchor="t" anchorCtr="0">
            <a:noAutofit/>
          </a:bodyPr>
          <a:lstStyle/>
          <a:p>
            <a:pPr marL="457200" indent="-374650"/>
            <a:r>
              <a:rPr lang="en" sz="2300" dirty="0" smtClean="0"/>
              <a:t>30 </a:t>
            </a:r>
            <a:r>
              <a:rPr lang="en" sz="2300" dirty="0"/>
              <a:t>different muscle fibers from different patients were analyzed. </a:t>
            </a:r>
            <a:endParaRPr lang="en" sz="2300" dirty="0" smtClean="0"/>
          </a:p>
          <a:p>
            <a:pPr marL="457200" indent="-374650"/>
            <a:r>
              <a:rPr lang="en" sz="2300" dirty="0" smtClean="0"/>
              <a:t>The </a:t>
            </a:r>
            <a:r>
              <a:rPr lang="en" sz="2300" dirty="0"/>
              <a:t>tests were conducted with sevoflurane instead of the "Gold Standard" halothane in the next set of tests. </a:t>
            </a:r>
          </a:p>
          <a:p>
            <a:pPr marL="457200" lvl="0" indent="-381000" rtl="0">
              <a:buClr>
                <a:schemeClr val="dk2"/>
              </a:buClr>
              <a:buSzPct val="166666"/>
              <a:buFont typeface="Arial"/>
              <a:buChar char="•"/>
            </a:pPr>
            <a:r>
              <a:rPr lang="en" sz="2300" dirty="0"/>
              <a:t>Increments of sevoflurane for test one and bolus of sevoflurane 8% for test two.</a:t>
            </a:r>
          </a:p>
          <a:p>
            <a:pPr marL="457200" lvl="0" indent="-381000" rtl="0">
              <a:buClr>
                <a:schemeClr val="dk2"/>
              </a:buClr>
              <a:buSzPct val="166666"/>
              <a:buFont typeface="Arial"/>
              <a:buChar char="•"/>
            </a:pPr>
            <a:r>
              <a:rPr lang="en" sz="2300" dirty="0"/>
              <a:t>"All volatile anesthetics are potent MH triggers. However, the specific potency to clinically trigger MH varies with the substance used" (Metterlein, Hartung, Schuster, Roewer, Anetseder, 2011, p. 770).  </a:t>
            </a:r>
          </a:p>
          <a:p>
            <a:pPr marL="457200" lvl="0" indent="-381000" rtl="0">
              <a:buClr>
                <a:schemeClr val="dk2"/>
              </a:buClr>
              <a:buSzPct val="166666"/>
              <a:buFont typeface="Arial"/>
              <a:buChar char="•"/>
            </a:pPr>
            <a:r>
              <a:rPr lang="en" sz="2300" dirty="0"/>
              <a:t>Genetic screening and CHCT needed to diagnose true MH.</a:t>
            </a:r>
          </a:p>
          <a:p>
            <a:pPr marL="457200" lvl="0" indent="-381000" rtl="0">
              <a:buClr>
                <a:schemeClr val="dk2"/>
              </a:buClr>
              <a:buSzPct val="166666"/>
              <a:buFont typeface="Arial"/>
              <a:buChar char="•"/>
            </a:pPr>
            <a:r>
              <a:rPr lang="en" sz="2300" dirty="0"/>
              <a:t>Sevoflurane was found to be more effective in bolus 8% than in increments.</a:t>
            </a:r>
          </a:p>
          <a:p>
            <a:endParaRPr lang="en" sz="2300" dirty="0"/>
          </a:p>
          <a:p>
            <a:endParaRPr lang="en" sz="2300" dirty="0"/>
          </a:p>
          <a:p>
            <a:endParaRPr lang="en" sz="2300" dirty="0"/>
          </a:p>
        </p:txBody>
      </p:sp>
      <p:sp>
        <p:nvSpPr>
          <p:cNvPr id="174" name="Shape 174"/>
          <p:cNvSpPr txBox="1">
            <a:spLocks noGrp="1"/>
          </p:cNvSpPr>
          <p:nvPr>
            <p:ph type="title"/>
          </p:nvPr>
        </p:nvSpPr>
        <p:spPr>
          <a:xfrm>
            <a:off x="388274" y="0"/>
            <a:ext cx="8229600" cy="977699"/>
          </a:xfrm>
          <a:prstGeom prst="rect">
            <a:avLst/>
          </a:prstGeom>
        </p:spPr>
        <p:txBody>
          <a:bodyPr lIns="91425" tIns="91425" rIns="91425" bIns="91425" anchor="b" anchorCtr="0">
            <a:noAutofit/>
          </a:bodyPr>
          <a:lstStyle/>
          <a:p>
            <a:pPr>
              <a:buNone/>
            </a:pPr>
            <a:r>
              <a:rPr lang="en" dirty="0"/>
              <a:t>Summary of Article 4 (cont.)</a:t>
            </a:r>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84084" y="1192508"/>
            <a:ext cx="8936400" cy="5306700"/>
          </a:xfrm>
          <a:prstGeom prst="rect">
            <a:avLst/>
          </a:prstGeom>
        </p:spPr>
        <p:txBody>
          <a:bodyPr lIns="91425" tIns="91425" rIns="91425" bIns="91425" anchor="t" anchorCtr="0">
            <a:noAutofit/>
          </a:bodyPr>
          <a:lstStyle/>
          <a:p>
            <a:pPr marL="457200" lvl="0" indent="-387350" rtl="0">
              <a:buClr>
                <a:schemeClr val="dk2"/>
              </a:buClr>
              <a:buSzPct val="166666"/>
              <a:buFont typeface="Arial"/>
              <a:buChar char="•"/>
            </a:pPr>
            <a:r>
              <a:rPr lang="en" sz="2500"/>
              <a:t>Quantitative Research</a:t>
            </a:r>
          </a:p>
          <a:p>
            <a:pPr marL="457200" lvl="0" indent="-387350" rtl="0">
              <a:buClr>
                <a:schemeClr val="dk2"/>
              </a:buClr>
              <a:buSzPct val="166666"/>
              <a:buFont typeface="Arial"/>
              <a:buChar char="•"/>
            </a:pPr>
            <a:r>
              <a:rPr lang="en" sz="2500"/>
              <a:t>Quasi-Experimental: Nonequivalent Control Group Design</a:t>
            </a:r>
          </a:p>
          <a:p>
            <a:pPr marL="457200" lvl="0" indent="-387350" rtl="0">
              <a:buClr>
                <a:schemeClr val="dk2"/>
              </a:buClr>
              <a:buSzPct val="166666"/>
              <a:buFont typeface="Arial"/>
              <a:buChar char="•"/>
            </a:pPr>
            <a:r>
              <a:rPr lang="en" sz="2500"/>
              <a:t>Experimental testing on muscle fibers for MH susceptibility</a:t>
            </a:r>
          </a:p>
          <a:p>
            <a:pPr marL="457200" lvl="0" indent="-387350" rtl="0">
              <a:buClr>
                <a:schemeClr val="dk2"/>
              </a:buClr>
              <a:buSzPct val="166666"/>
              <a:buFont typeface="Arial"/>
              <a:buChar char="•"/>
            </a:pPr>
            <a:r>
              <a:rPr lang="en" sz="2500"/>
              <a:t>Qualified, scholarly authors</a:t>
            </a:r>
          </a:p>
          <a:p>
            <a:pPr marL="457200" lvl="0" indent="-387350" rtl="0">
              <a:buClr>
                <a:schemeClr val="dk2"/>
              </a:buClr>
              <a:buSzPct val="166666"/>
              <a:buFont typeface="Arial"/>
              <a:buChar char="•"/>
            </a:pPr>
            <a:r>
              <a:rPr lang="en" sz="2500"/>
              <a:t>No nurse authors</a:t>
            </a:r>
          </a:p>
          <a:p>
            <a:pPr marL="457200" lvl="0" indent="-387350" rtl="0">
              <a:buClr>
                <a:schemeClr val="dk2"/>
              </a:buClr>
              <a:buSzPct val="166666"/>
              <a:buFont typeface="Arial"/>
              <a:buChar char="•"/>
            </a:pPr>
            <a:r>
              <a:rPr lang="en" sz="2500"/>
              <a:t>Presented in well respected German Journal</a:t>
            </a:r>
          </a:p>
          <a:p>
            <a:pPr marL="457200" lvl="0" indent="-387350" rtl="0">
              <a:buClr>
                <a:schemeClr val="dk2"/>
              </a:buClr>
              <a:buSzPct val="166666"/>
              <a:buFont typeface="Arial"/>
              <a:buChar char="•"/>
            </a:pPr>
            <a:r>
              <a:rPr lang="en" sz="2500"/>
              <a:t>Abstract provides background, methods, results, and conclusion </a:t>
            </a:r>
          </a:p>
          <a:p>
            <a:pPr marL="457200" lvl="0" indent="-387350" rtl="0">
              <a:buClr>
                <a:schemeClr val="dk2"/>
              </a:buClr>
              <a:buSzPct val="166666"/>
              <a:buFont typeface="Arial"/>
              <a:buChar char="•"/>
            </a:pPr>
            <a:r>
              <a:rPr lang="en" sz="2500"/>
              <a:t>Technical terms defined and thoroughly discussed.</a:t>
            </a:r>
          </a:p>
          <a:p>
            <a:pPr marL="457200" lvl="0" indent="-387350" rtl="0">
              <a:buClr>
                <a:schemeClr val="dk2"/>
              </a:buClr>
              <a:buSzPct val="166666"/>
              <a:buFont typeface="Arial"/>
              <a:buChar char="•"/>
            </a:pPr>
            <a:r>
              <a:rPr lang="en" sz="2500"/>
              <a:t>Aim and hypothesis clearly defined.</a:t>
            </a:r>
          </a:p>
          <a:p>
            <a:pPr marL="457200" lvl="0" indent="-387350" rtl="0">
              <a:buClr>
                <a:schemeClr val="dk2"/>
              </a:buClr>
              <a:buSzPct val="166666"/>
              <a:buFont typeface="Arial"/>
              <a:buChar char="•"/>
            </a:pPr>
            <a:r>
              <a:rPr lang="en" sz="2500"/>
              <a:t>Conclusion determines that a large number of patients and a genetic test are needed in future modified tests</a:t>
            </a:r>
          </a:p>
          <a:p>
            <a:endParaRPr lang="en" sz="2500"/>
          </a:p>
          <a:p>
            <a:endParaRPr lang="en" sz="2500"/>
          </a:p>
        </p:txBody>
      </p:sp>
      <p:sp>
        <p:nvSpPr>
          <p:cNvPr id="180" name="Shape 180"/>
          <p:cNvSpPr txBox="1">
            <a:spLocks noGrp="1"/>
          </p:cNvSpPr>
          <p:nvPr>
            <p:ph type="title"/>
          </p:nvPr>
        </p:nvSpPr>
        <p:spPr>
          <a:xfrm>
            <a:off x="457200" y="274637"/>
            <a:ext cx="8229600" cy="785700"/>
          </a:xfrm>
          <a:prstGeom prst="rect">
            <a:avLst/>
          </a:prstGeom>
        </p:spPr>
        <p:txBody>
          <a:bodyPr lIns="91425" tIns="91425" rIns="91425" bIns="91425" anchor="b" anchorCtr="0">
            <a:noAutofit/>
          </a:bodyPr>
          <a:lstStyle/>
          <a:p>
            <a:pPr>
              <a:buNone/>
            </a:pPr>
            <a:r>
              <a:rPr lang="en"/>
              <a:t>Critique of Article 4</a:t>
            </a:r>
          </a:p>
        </p:txBody>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129874" y="1394847"/>
            <a:ext cx="8886599" cy="5366806"/>
          </a:xfrm>
          <a:prstGeom prst="rect">
            <a:avLst/>
          </a:prstGeom>
        </p:spPr>
        <p:txBody>
          <a:bodyPr lIns="91425" tIns="91425" rIns="91425" bIns="91425" anchor="t" anchorCtr="0">
            <a:noAutofit/>
          </a:bodyPr>
          <a:lstStyle/>
          <a:p>
            <a:pPr marL="457200" lvl="0" indent="-412750" rtl="0">
              <a:buClr>
                <a:schemeClr val="dk2"/>
              </a:buClr>
              <a:buSzPct val="166666"/>
              <a:buFont typeface="Arial"/>
              <a:buChar char="•"/>
            </a:pPr>
            <a:r>
              <a:rPr lang="en" sz="2900" b="1" dirty="0"/>
              <a:t>Barriers to the application of the findings: </a:t>
            </a:r>
            <a:r>
              <a:rPr lang="en" sz="2900" dirty="0"/>
              <a:t>The dose is undetermined for triggering MH and nurses often do not use volatile anesthetic gases.</a:t>
            </a:r>
          </a:p>
          <a:p>
            <a:pPr marL="457200" lvl="0" indent="-412750" rtl="0">
              <a:buClr>
                <a:schemeClr val="dk2"/>
              </a:buClr>
              <a:buSzPct val="166666"/>
              <a:buFont typeface="Arial"/>
              <a:buChar char="•"/>
            </a:pPr>
            <a:r>
              <a:rPr lang="en" sz="2900" b="1" dirty="0"/>
              <a:t>Bridges to application of these findings:</a:t>
            </a:r>
            <a:r>
              <a:rPr lang="en" sz="2900" dirty="0"/>
              <a:t> *Anesthesia medications used in surgery can trigger MH and it can take up to 210 minutes for onset.</a:t>
            </a:r>
          </a:p>
          <a:p>
            <a:pPr marL="0" lvl="0" indent="0" rtl="0">
              <a:buNone/>
            </a:pPr>
            <a:r>
              <a:rPr lang="en" sz="2900" dirty="0"/>
              <a:t> </a:t>
            </a:r>
            <a:r>
              <a:rPr lang="en-US" sz="2900" dirty="0"/>
              <a:t> </a:t>
            </a:r>
            <a:r>
              <a:rPr lang="en-US" sz="2900" dirty="0" smtClean="0"/>
              <a:t>  </a:t>
            </a:r>
            <a:r>
              <a:rPr lang="en" sz="2900" dirty="0" smtClean="0"/>
              <a:t>*</a:t>
            </a:r>
            <a:r>
              <a:rPr lang="en" sz="2900" dirty="0"/>
              <a:t>Succinylcholine is often used for </a:t>
            </a:r>
          </a:p>
          <a:p>
            <a:pPr marL="0" lvl="0" indent="0" rtl="0">
              <a:buNone/>
            </a:pPr>
            <a:r>
              <a:rPr lang="en" sz="2900" dirty="0"/>
              <a:t>    intubations which occur in ICUs and many</a:t>
            </a:r>
          </a:p>
          <a:p>
            <a:pPr marL="0" lvl="0" indent="0">
              <a:buNone/>
            </a:pPr>
            <a:r>
              <a:rPr lang="en" sz="2900" dirty="0"/>
              <a:t>    other areas in the hospital in emergencies.</a:t>
            </a:r>
            <a:r>
              <a:rPr lang="en" sz="3100" dirty="0"/>
              <a:t> </a:t>
            </a:r>
          </a:p>
        </p:txBody>
      </p:sp>
      <p:sp>
        <p:nvSpPr>
          <p:cNvPr id="186" name="Shape 186"/>
          <p:cNvSpPr txBox="1">
            <a:spLocks noGrp="1"/>
          </p:cNvSpPr>
          <p:nvPr>
            <p:ph type="title"/>
          </p:nvPr>
        </p:nvSpPr>
        <p:spPr>
          <a:xfrm>
            <a:off x="353824" y="441434"/>
            <a:ext cx="8229600" cy="684300"/>
          </a:xfrm>
          <a:prstGeom prst="rect">
            <a:avLst/>
          </a:prstGeom>
        </p:spPr>
        <p:txBody>
          <a:bodyPr lIns="91425" tIns="91425" rIns="91425" bIns="91425" anchor="b" anchorCtr="0">
            <a:noAutofit/>
          </a:bodyPr>
          <a:lstStyle/>
          <a:p>
            <a:pPr>
              <a:buNone/>
            </a:pPr>
            <a:r>
              <a:rPr lang="en" dirty="0"/>
              <a:t>Application of Evidence</a:t>
            </a:r>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101275" y="1056975"/>
            <a:ext cx="8915400" cy="5599800"/>
          </a:xfrm>
          <a:prstGeom prst="rect">
            <a:avLst/>
          </a:prstGeom>
        </p:spPr>
        <p:txBody>
          <a:bodyPr lIns="91425" tIns="91425" rIns="91425" bIns="91425" anchor="t" anchorCtr="0">
            <a:noAutofit/>
          </a:bodyPr>
          <a:lstStyle/>
          <a:p>
            <a:pPr marL="457200" lvl="0" indent="-342900" rtl="0">
              <a:buClr>
                <a:schemeClr val="dk2"/>
              </a:buClr>
              <a:buSzPct val="166666"/>
              <a:buFont typeface="Arial"/>
              <a:buChar char="•"/>
            </a:pPr>
            <a:r>
              <a:rPr lang="en" sz="1800" dirty="0"/>
              <a:t>This literature review has revealed the following related to our PICO:</a:t>
            </a:r>
          </a:p>
          <a:p>
            <a:pPr marL="914400" lvl="1" indent="-342900" rtl="0">
              <a:buClr>
                <a:schemeClr val="dk2"/>
              </a:buClr>
              <a:buSzPct val="100000"/>
              <a:buFont typeface="Courier New"/>
              <a:buChar char="o"/>
            </a:pPr>
            <a:r>
              <a:rPr lang="en" sz="1800" dirty="0"/>
              <a:t>MH susceptibility is due to a genetic mutation</a:t>
            </a:r>
          </a:p>
          <a:p>
            <a:pPr marL="914400" lvl="1" indent="-342900" rtl="0">
              <a:buClr>
                <a:schemeClr val="dk2"/>
              </a:buClr>
              <a:buSzPct val="100000"/>
              <a:buFont typeface="Courier New"/>
              <a:buChar char="o"/>
            </a:pPr>
            <a:r>
              <a:rPr lang="en" sz="1800" dirty="0"/>
              <a:t>This mutated part of the MHS patient's genes responds to all of the inhalation agents used for anesthesia</a:t>
            </a:r>
          </a:p>
          <a:p>
            <a:pPr marL="914400" lvl="1" indent="-342900" rtl="0">
              <a:buClr>
                <a:schemeClr val="dk2"/>
              </a:buClr>
              <a:buSzPct val="100000"/>
              <a:buFont typeface="Courier New"/>
              <a:buChar char="o"/>
            </a:pPr>
            <a:r>
              <a:rPr lang="en" sz="1800" dirty="0"/>
              <a:t>Each of the PICO's four inhalation agents and IV succinylcholine trigger MH but are dose dependent and bring on MH symptoms at different times after administration</a:t>
            </a:r>
          </a:p>
          <a:p>
            <a:pPr marL="914400" lvl="1" indent="-342900" rtl="0">
              <a:buClr>
                <a:schemeClr val="dk2"/>
              </a:buClr>
              <a:buSzPct val="100000"/>
              <a:buFont typeface="Courier New"/>
              <a:buChar char="o"/>
            </a:pPr>
            <a:r>
              <a:rPr lang="en" sz="1800" dirty="0"/>
              <a:t>The mechanism of action on MHS patient's muscle cells is complex yet more is being learned about how these agents work at the cellular level</a:t>
            </a:r>
          </a:p>
          <a:p>
            <a:pPr marL="1371600" lvl="2" indent="-342900" rtl="0">
              <a:buClr>
                <a:schemeClr val="dk2"/>
              </a:buClr>
              <a:buSzPct val="100000"/>
              <a:buFont typeface="Wingdings"/>
              <a:buChar char="§"/>
            </a:pPr>
            <a:r>
              <a:rPr lang="en" sz="1800" dirty="0"/>
              <a:t>Muscle contraction related to calcium and magnesium influx and regulation is altered when MHS patients are exposed to these drugs </a:t>
            </a:r>
          </a:p>
          <a:p>
            <a:pPr marL="914400" lvl="1" indent="-342900" rtl="0">
              <a:buClr>
                <a:schemeClr val="dk2"/>
              </a:buClr>
              <a:buSzPct val="100000"/>
              <a:buFont typeface="Courier New"/>
              <a:buChar char="o"/>
            </a:pPr>
            <a:r>
              <a:rPr lang="en" sz="1800" dirty="0"/>
              <a:t>There is little evidence in the literature about non-reactive anesthetics (like propofol or nitrous oxide) causing MH or MH-like symptoms when used for intubation</a:t>
            </a:r>
          </a:p>
          <a:p>
            <a:pPr marL="914400" lvl="1" indent="-342900">
              <a:lnSpc>
                <a:spcPct val="100000"/>
              </a:lnSpc>
              <a:spcBef>
                <a:spcPts val="0"/>
              </a:spcBef>
              <a:buClr>
                <a:schemeClr val="dk2"/>
              </a:buClr>
              <a:buSzPct val="100000"/>
              <a:buFont typeface="Courier New"/>
              <a:buChar char="o"/>
            </a:pPr>
            <a:r>
              <a:rPr lang="en" sz="1800" dirty="0"/>
              <a:t>Patients often do not know they are susceptible to MH until an anesthetic gas or depolarizing muscle relaxant is used, or about the signs and symptoms of MH, the antidote dantrolene sodium, and triggers such as succinylcholine.</a:t>
            </a:r>
            <a:r>
              <a:rPr lang="en" sz="2500" dirty="0"/>
              <a:t> </a:t>
            </a:r>
            <a:endParaRPr lang="en" sz="2500" dirty="0" smtClean="0"/>
          </a:p>
        </p:txBody>
      </p:sp>
      <p:sp>
        <p:nvSpPr>
          <p:cNvPr id="192" name="Shape 192"/>
          <p:cNvSpPr txBox="1">
            <a:spLocks noGrp="1"/>
          </p:cNvSpPr>
          <p:nvPr>
            <p:ph type="title"/>
          </p:nvPr>
        </p:nvSpPr>
        <p:spPr>
          <a:xfrm>
            <a:off x="457200" y="-268725"/>
            <a:ext cx="8229600" cy="1325700"/>
          </a:xfrm>
          <a:prstGeom prst="rect">
            <a:avLst/>
          </a:prstGeom>
        </p:spPr>
        <p:txBody>
          <a:bodyPr lIns="91425" tIns="91425" rIns="91425" bIns="91425" anchor="b" anchorCtr="0">
            <a:noAutofit/>
          </a:bodyPr>
          <a:lstStyle/>
          <a:p>
            <a:pPr>
              <a:buNone/>
            </a:pPr>
            <a:r>
              <a:rPr lang="en"/>
              <a:t>Summary of Literature Review</a:t>
            </a:r>
          </a:p>
        </p:txBody>
      </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75413" y="911055"/>
            <a:ext cx="9041100" cy="5844900"/>
          </a:xfrm>
          <a:prstGeom prst="rect">
            <a:avLst/>
          </a:prstGeom>
        </p:spPr>
        <p:txBody>
          <a:bodyPr lIns="91425" tIns="91425" rIns="91425" bIns="91425" anchor="t" anchorCtr="0">
            <a:noAutofit/>
          </a:bodyPr>
          <a:lstStyle/>
          <a:p>
            <a:pPr marL="457200" lvl="0" indent="-381000" rtl="0">
              <a:lnSpc>
                <a:spcPct val="115000"/>
              </a:lnSpc>
              <a:buClr>
                <a:schemeClr val="dk2"/>
              </a:buClr>
              <a:buSzPct val="166666"/>
              <a:buFont typeface="Arial"/>
              <a:buChar char="•"/>
            </a:pPr>
            <a:r>
              <a:rPr lang="en" sz="2400"/>
              <a:t>The evidence can be incorporated into practice in every department in hospitals where intubations occur </a:t>
            </a:r>
          </a:p>
          <a:p>
            <a:pPr marL="914400" lvl="1" indent="-381000" rtl="0">
              <a:lnSpc>
                <a:spcPct val="115000"/>
              </a:lnSpc>
              <a:buClr>
                <a:schemeClr val="dk2"/>
              </a:buClr>
              <a:buSzPct val="100000"/>
              <a:buFont typeface="Courier New"/>
              <a:buChar char="o"/>
            </a:pPr>
            <a:r>
              <a:rPr lang="en" sz="2400"/>
              <a:t>Often, the drug of choice for intubations is succinylcholine, which can trigger an MH episode.</a:t>
            </a:r>
          </a:p>
          <a:p>
            <a:pPr marL="914400" lvl="1" indent="-381000" rtl="0">
              <a:lnSpc>
                <a:spcPct val="115000"/>
              </a:lnSpc>
              <a:buClr>
                <a:schemeClr val="dk2"/>
              </a:buClr>
              <a:buSzPct val="100000"/>
              <a:buFont typeface="Courier New"/>
              <a:buChar char="o"/>
            </a:pPr>
            <a:r>
              <a:rPr lang="en" sz="2400"/>
              <a:t>Non-reactive medications such as propofol or nitrous oxide should be considered as alternative anesthetics when an intubation is required and/or if MHS is unknown.</a:t>
            </a:r>
          </a:p>
          <a:p>
            <a:pPr marL="914400" lvl="1" indent="-381000" rtl="0">
              <a:lnSpc>
                <a:spcPct val="115000"/>
              </a:lnSpc>
              <a:buClr>
                <a:schemeClr val="dk2"/>
              </a:buClr>
              <a:buSzPct val="100000"/>
              <a:buFont typeface="Courier New"/>
              <a:buChar char="o"/>
            </a:pPr>
            <a:r>
              <a:rPr lang="en" sz="2400"/>
              <a:t>There should be dantrolene readily available and location known to treat MH symptoms. </a:t>
            </a:r>
          </a:p>
          <a:p>
            <a:pPr marL="457200" lvl="0" indent="-381000" rtl="0">
              <a:lnSpc>
                <a:spcPct val="115000"/>
              </a:lnSpc>
              <a:buClr>
                <a:schemeClr val="dk2"/>
              </a:buClr>
              <a:buSzPct val="166666"/>
              <a:buFont typeface="Arial"/>
              <a:buChar char="•"/>
            </a:pPr>
            <a:r>
              <a:rPr lang="en" sz="2400"/>
              <a:t>Nurses caring for peri- and post-intubated patients must be made aware of medications that trigger MH and interventions to quickly treat those who show signs of MH.</a:t>
            </a:r>
          </a:p>
          <a:p>
            <a:endParaRPr lang="en" sz="2400"/>
          </a:p>
          <a:p>
            <a:endParaRPr lang="en" sz="2400"/>
          </a:p>
        </p:txBody>
      </p:sp>
      <p:sp>
        <p:nvSpPr>
          <p:cNvPr id="198" name="Shape 198"/>
          <p:cNvSpPr txBox="1">
            <a:spLocks noGrp="1"/>
          </p:cNvSpPr>
          <p:nvPr>
            <p:ph type="title"/>
          </p:nvPr>
        </p:nvSpPr>
        <p:spPr>
          <a:xfrm>
            <a:off x="302125" y="181455"/>
            <a:ext cx="8229600" cy="729600"/>
          </a:xfrm>
          <a:prstGeom prst="rect">
            <a:avLst/>
          </a:prstGeom>
        </p:spPr>
        <p:txBody>
          <a:bodyPr lIns="91425" tIns="91425" rIns="91425" bIns="91425" anchor="b" anchorCtr="0">
            <a:noAutofit/>
          </a:bodyPr>
          <a:lstStyle/>
          <a:p>
            <a:pPr>
              <a:buNone/>
            </a:pPr>
            <a:r>
              <a:rPr lang="en"/>
              <a:t>Incorporation into Practice</a:t>
            </a:r>
          </a:p>
        </p:txBody>
      </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591723" y="1134538"/>
            <a:ext cx="8131863" cy="5218500"/>
          </a:xfrm>
          <a:prstGeom prst="rect">
            <a:avLst/>
          </a:prstGeom>
        </p:spPr>
        <p:txBody>
          <a:bodyPr lIns="91425" tIns="91425" rIns="91425" bIns="91425" anchor="t" anchorCtr="0">
            <a:noAutofit/>
          </a:bodyPr>
          <a:lstStyle/>
          <a:p>
            <a:pPr marL="0" lvl="0" indent="0" rtl="0">
              <a:buNone/>
            </a:pPr>
            <a:r>
              <a:rPr lang="en" sz="2100" b="1" dirty="0"/>
              <a:t>Opportunities for future research or evidence-based application in nursing practice:</a:t>
            </a:r>
          </a:p>
          <a:p>
            <a:pPr marL="457200" lvl="0" indent="-361950" rtl="0">
              <a:buClr>
                <a:schemeClr val="dk2"/>
              </a:buClr>
              <a:buSzPct val="166666"/>
              <a:buFont typeface="Arial"/>
              <a:buChar char="•"/>
            </a:pPr>
            <a:r>
              <a:rPr lang="en" sz="2100" dirty="0"/>
              <a:t>Education for peri-intubation nurses in recognition of MH and resources for MH treatment</a:t>
            </a:r>
          </a:p>
          <a:p>
            <a:pPr marL="457200" lvl="0" indent="-361950" rtl="0">
              <a:buClr>
                <a:schemeClr val="dk2"/>
              </a:buClr>
              <a:buSzPct val="166666"/>
              <a:buFont typeface="Arial"/>
              <a:buChar char="•"/>
            </a:pPr>
            <a:r>
              <a:rPr lang="en" sz="2100" dirty="0"/>
              <a:t>Nursing interventions, practices or standards of care that will increase detection of MH and improve outcomes</a:t>
            </a:r>
          </a:p>
          <a:p>
            <a:pPr marL="457200" lvl="0" indent="-361950" rtl="0">
              <a:buClr>
                <a:schemeClr val="dk2"/>
              </a:buClr>
              <a:buSzPct val="166666"/>
              <a:buFont typeface="Arial"/>
              <a:buChar char="•"/>
            </a:pPr>
            <a:r>
              <a:rPr lang="en" sz="2100" dirty="0"/>
              <a:t>Nursing interventions, practices or standards of care that will decrease morbidities and mortality secondary to MH</a:t>
            </a:r>
          </a:p>
          <a:p>
            <a:pPr marL="0" lvl="0" indent="0" rtl="0">
              <a:buNone/>
            </a:pPr>
            <a:r>
              <a:rPr lang="en" sz="2100" b="1" dirty="0"/>
              <a:t>Other areas for scientific research of MH:</a:t>
            </a:r>
          </a:p>
          <a:p>
            <a:pPr marL="457200" lvl="0" indent="-361950" rtl="0">
              <a:buClr>
                <a:schemeClr val="dk2"/>
              </a:buClr>
              <a:buSzPct val="166666"/>
              <a:buFont typeface="Arial"/>
              <a:buChar char="•"/>
            </a:pPr>
            <a:r>
              <a:rPr lang="en" sz="2100" dirty="0"/>
              <a:t>Genetic research that delves deeper into why MH patients react to inhalation agents</a:t>
            </a:r>
          </a:p>
          <a:p>
            <a:pPr marL="457200" lvl="0" indent="-361950" rtl="0">
              <a:buClr>
                <a:schemeClr val="dk2"/>
              </a:buClr>
              <a:buSzPct val="166666"/>
              <a:buFont typeface="Arial"/>
              <a:buChar char="•"/>
            </a:pPr>
            <a:r>
              <a:rPr lang="en" sz="2100" dirty="0"/>
              <a:t>Chemical research that studies the properties of reactive agents that create an MH response</a:t>
            </a:r>
          </a:p>
          <a:p>
            <a:pPr marL="457200" lvl="0" indent="-361950" rtl="0">
              <a:buClr>
                <a:schemeClr val="dk2"/>
              </a:buClr>
              <a:buSzPct val="166666"/>
              <a:buFont typeface="Arial"/>
              <a:buChar char="•"/>
            </a:pPr>
            <a:r>
              <a:rPr lang="en" sz="2100" dirty="0"/>
              <a:t>Pharmaceutical innovation and research working toward the development of an inhaled anesthetic that does not cause MH</a:t>
            </a:r>
          </a:p>
        </p:txBody>
      </p:sp>
      <p:sp>
        <p:nvSpPr>
          <p:cNvPr id="204" name="Shape 204"/>
          <p:cNvSpPr txBox="1">
            <a:spLocks noGrp="1"/>
          </p:cNvSpPr>
          <p:nvPr>
            <p:ph type="title"/>
          </p:nvPr>
        </p:nvSpPr>
        <p:spPr>
          <a:xfrm>
            <a:off x="367625" y="-191162"/>
            <a:ext cx="8229600" cy="1325700"/>
          </a:xfrm>
          <a:prstGeom prst="rect">
            <a:avLst/>
          </a:prstGeom>
        </p:spPr>
        <p:txBody>
          <a:bodyPr lIns="91425" tIns="91425" rIns="91425" bIns="91425" anchor="b" anchorCtr="0">
            <a:noAutofit/>
          </a:bodyPr>
          <a:lstStyle/>
          <a:p>
            <a:pPr algn="ctr">
              <a:buNone/>
            </a:pPr>
            <a:r>
              <a:rPr lang="en"/>
              <a:t>Future Research</a:t>
            </a:r>
          </a:p>
        </p:txBody>
      </p:sp>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457200" y="937486"/>
            <a:ext cx="8579999" cy="5295147"/>
          </a:xfrm>
          <a:prstGeom prst="rect">
            <a:avLst/>
          </a:prstGeom>
        </p:spPr>
        <p:txBody>
          <a:bodyPr lIns="91425" tIns="91425" rIns="91425" bIns="91425" anchor="t" anchorCtr="0">
            <a:noAutofit/>
          </a:bodyPr>
          <a:lstStyle/>
          <a:p>
            <a:pPr lvl="0">
              <a:buNone/>
            </a:pPr>
            <a:r>
              <a:rPr lang="en" sz="1800" dirty="0" smtClean="0">
                <a:latin typeface="Times New Roman"/>
                <a:ea typeface="Times New Roman"/>
                <a:cs typeface="Times New Roman"/>
                <a:sym typeface="Times New Roman"/>
              </a:rPr>
              <a:t>Hirshey Dirksen, S. J., Larach, M. G., Rosenberg, H., Brandon, B. W., Parness, J., </a:t>
            </a:r>
          </a:p>
          <a:p>
            <a:pPr lvl="0">
              <a:buNone/>
            </a:pPr>
            <a:r>
              <a:rPr lang="en" sz="1800" dirty="0" smtClean="0">
                <a:latin typeface="Times New Roman"/>
                <a:ea typeface="Times New Roman"/>
                <a:cs typeface="Times New Roman"/>
                <a:sym typeface="Times New Roman"/>
              </a:rPr>
              <a:t>	Lang, R. S., . . . &amp; Pezalski, T. (2011). Future directions in malignant hyperthermia research and patient care. </a:t>
            </a:r>
            <a:r>
              <a:rPr lang="en" sz="1800" i="1" dirty="0" smtClean="0">
                <a:latin typeface="Times New Roman"/>
                <a:ea typeface="Times New Roman"/>
                <a:cs typeface="Times New Roman"/>
                <a:sym typeface="Times New Roman"/>
              </a:rPr>
              <a:t>Anesthesia &amp; Analgesia, 113</a:t>
            </a:r>
            <a:r>
              <a:rPr lang="en" sz="1800" dirty="0" smtClean="0">
                <a:latin typeface="Times New Roman"/>
                <a:ea typeface="Times New Roman"/>
                <a:cs typeface="Times New Roman"/>
                <a:sym typeface="Times New Roman"/>
              </a:rPr>
              <a:t>(5), 1108-1119. doi:10.1213/ANE.0b013e31822af2e</a:t>
            </a:r>
          </a:p>
          <a:p>
            <a:pPr lvl="0" rtl="0">
              <a:buClr>
                <a:srgbClr val="000000"/>
              </a:buClr>
              <a:buSzPct val="61111"/>
              <a:buFont typeface="Arial"/>
              <a:buNone/>
            </a:pPr>
            <a:endParaRPr lang="en" sz="1800" dirty="0" smtClean="0">
              <a:latin typeface="Times New Roman"/>
              <a:ea typeface="Times New Roman"/>
              <a:cs typeface="Times New Roman"/>
              <a:sym typeface="Times New Roman"/>
            </a:endParaRPr>
          </a:p>
          <a:p>
            <a:pPr lvl="0" rtl="0">
              <a:buClr>
                <a:srgbClr val="000000"/>
              </a:buClr>
              <a:buSzPct val="61111"/>
              <a:buFont typeface="Arial"/>
              <a:buNone/>
            </a:pPr>
            <a:r>
              <a:rPr lang="en" sz="1800" dirty="0" smtClean="0">
                <a:latin typeface="Times New Roman"/>
                <a:ea typeface="Times New Roman"/>
                <a:cs typeface="Times New Roman"/>
                <a:sym typeface="Times New Roman"/>
              </a:rPr>
              <a:t>Hommertzheim</a:t>
            </a:r>
            <a:r>
              <a:rPr lang="en" sz="1800" dirty="0">
                <a:latin typeface="Times New Roman"/>
                <a:ea typeface="Times New Roman"/>
                <a:cs typeface="Times New Roman"/>
                <a:sym typeface="Times New Roman"/>
              </a:rPr>
              <a:t>, R., &amp; Steinke, E. E. (2006). Malignant hyperthermia: The	</a:t>
            </a:r>
          </a:p>
          <a:p>
            <a:pPr lvl="0" indent="0" rtl="0">
              <a:buClr>
                <a:srgbClr val="000000"/>
              </a:buClr>
              <a:buSzPct val="61111"/>
              <a:buFont typeface="Arial"/>
              <a:buNone/>
            </a:pPr>
            <a:r>
              <a:rPr lang="en" sz="1800" dirty="0" smtClean="0">
                <a:latin typeface="Times New Roman"/>
                <a:ea typeface="Times New Roman"/>
                <a:cs typeface="Times New Roman"/>
                <a:sym typeface="Times New Roman"/>
              </a:rPr>
              <a:t>perioperative </a:t>
            </a:r>
            <a:r>
              <a:rPr lang="en" sz="1800" dirty="0">
                <a:latin typeface="Times New Roman"/>
                <a:ea typeface="Times New Roman"/>
                <a:cs typeface="Times New Roman"/>
                <a:sym typeface="Times New Roman"/>
              </a:rPr>
              <a:t>nurse's role. </a:t>
            </a:r>
            <a:r>
              <a:rPr lang="en" sz="1800" i="1" dirty="0">
                <a:latin typeface="Times New Roman"/>
                <a:ea typeface="Times New Roman"/>
                <a:cs typeface="Times New Roman"/>
                <a:sym typeface="Times New Roman"/>
              </a:rPr>
              <a:t>AORN Journal</a:t>
            </a:r>
            <a:r>
              <a:rPr lang="en" sz="1800" dirty="0">
                <a:latin typeface="Times New Roman"/>
                <a:ea typeface="Times New Roman"/>
                <a:cs typeface="Times New Roman"/>
                <a:sym typeface="Times New Roman"/>
              </a:rPr>
              <a:t>, </a:t>
            </a:r>
            <a:r>
              <a:rPr lang="en" sz="1800" i="1" dirty="0">
                <a:latin typeface="Times New Roman"/>
                <a:ea typeface="Times New Roman"/>
                <a:cs typeface="Times New Roman"/>
                <a:sym typeface="Times New Roman"/>
              </a:rPr>
              <a:t>83</a:t>
            </a:r>
            <a:r>
              <a:rPr lang="en" sz="1800" dirty="0">
                <a:latin typeface="Times New Roman"/>
                <a:ea typeface="Times New Roman"/>
                <a:cs typeface="Times New Roman"/>
                <a:sym typeface="Times New Roman"/>
              </a:rPr>
              <a:t>(1), 149-156. </a:t>
            </a:r>
          </a:p>
          <a:p>
            <a:endParaRPr lang="en" sz="1800" dirty="0">
              <a:latin typeface="Times New Roman"/>
              <a:ea typeface="Times New Roman"/>
              <a:cs typeface="Times New Roman"/>
              <a:sym typeface="Times New Roman"/>
            </a:endParaRPr>
          </a:p>
          <a:p>
            <a:pPr lvl="0" rtl="0">
              <a:buClr>
                <a:srgbClr val="000000"/>
              </a:buClr>
              <a:buSzPct val="61111"/>
              <a:buFont typeface="Arial"/>
              <a:buNone/>
            </a:pPr>
            <a:r>
              <a:rPr lang="en" sz="1800" dirty="0">
                <a:solidFill>
                  <a:schemeClr val="tx1"/>
                </a:solidFill>
                <a:latin typeface="Times New Roman"/>
                <a:ea typeface="Times New Roman"/>
                <a:cs typeface="Times New Roman"/>
                <a:sym typeface="Times New Roman"/>
              </a:rPr>
              <a:t>Hopkins, P. M. (2011). Malignant hyperthermia: Pharmacology of triggering. </a:t>
            </a:r>
          </a:p>
          <a:p>
            <a:pPr lvl="0" rtl="0">
              <a:buClr>
                <a:srgbClr val="000000"/>
              </a:buClr>
              <a:buSzPct val="61111"/>
              <a:buFont typeface="Arial"/>
              <a:buNone/>
            </a:pPr>
            <a:r>
              <a:rPr lang="en" sz="1800" i="1" dirty="0">
                <a:solidFill>
                  <a:schemeClr val="tx1"/>
                </a:solidFill>
                <a:latin typeface="Times New Roman"/>
                <a:ea typeface="Times New Roman"/>
                <a:cs typeface="Times New Roman"/>
                <a:sym typeface="Times New Roman"/>
              </a:rPr>
              <a:t>        British Journal of Anaesthesia, 107</a:t>
            </a:r>
            <a:r>
              <a:rPr lang="en" sz="1800" dirty="0">
                <a:solidFill>
                  <a:schemeClr val="tx1"/>
                </a:solidFill>
                <a:latin typeface="Times New Roman"/>
                <a:ea typeface="Times New Roman"/>
                <a:cs typeface="Times New Roman"/>
                <a:sym typeface="Times New Roman"/>
              </a:rPr>
              <a:t>(1), 48-56. doi:10.1093/bja/aer132</a:t>
            </a:r>
          </a:p>
          <a:p>
            <a:pPr>
              <a:buNone/>
            </a:pPr>
            <a:endParaRPr lang="en" sz="1800" dirty="0">
              <a:latin typeface="Times New Roman"/>
              <a:ea typeface="Times New Roman"/>
              <a:cs typeface="Times New Roman"/>
              <a:sym typeface="Times New Roman"/>
            </a:endParaRPr>
          </a:p>
          <a:p>
            <a:pPr lvl="0" indent="-457200" rtl="0">
              <a:buClr>
                <a:srgbClr val="000000"/>
              </a:buClr>
              <a:buSzPct val="61111"/>
              <a:buFont typeface="Arial"/>
              <a:buNone/>
            </a:pPr>
            <a:r>
              <a:rPr lang="en" sz="1800" dirty="0">
                <a:latin typeface="Times New Roman"/>
                <a:ea typeface="Times New Roman"/>
                <a:cs typeface="Times New Roman"/>
                <a:sym typeface="Times New Roman"/>
              </a:rPr>
              <a:t>Metterlein, T., Hartung, E., Schuster, F., Roewer, N., &amp; Anetseder, M. (2011). Sevoflurane </a:t>
            </a:r>
          </a:p>
          <a:p>
            <a:pPr lvl="0" indent="0" rtl="0">
              <a:buClr>
                <a:srgbClr val="000000"/>
              </a:buClr>
              <a:buSzPct val="61111"/>
              <a:buFont typeface="Arial"/>
              <a:buNone/>
            </a:pPr>
            <a:r>
              <a:rPr lang="en" sz="1800" dirty="0">
                <a:latin typeface="Times New Roman"/>
                <a:ea typeface="Times New Roman"/>
                <a:cs typeface="Times New Roman"/>
                <a:sym typeface="Times New Roman"/>
              </a:rPr>
              <a:t>as a potential replacement for halothane in diagnostic testing for malignant </a:t>
            </a:r>
          </a:p>
          <a:p>
            <a:pPr lvl="0" indent="0" rtl="0">
              <a:buClr>
                <a:srgbClr val="000000"/>
              </a:buClr>
              <a:buSzPct val="61111"/>
              <a:buFont typeface="Arial"/>
              <a:buNone/>
            </a:pPr>
            <a:r>
              <a:rPr lang="en" sz="1800" dirty="0">
                <a:latin typeface="Times New Roman"/>
                <a:ea typeface="Times New Roman"/>
                <a:cs typeface="Times New Roman"/>
                <a:sym typeface="Times New Roman"/>
              </a:rPr>
              <a:t>hyperthermia susceptibility: Results of a preliminary study. </a:t>
            </a:r>
            <a:r>
              <a:rPr lang="en" sz="1800" i="1" dirty="0" smtClean="0">
                <a:latin typeface="Times New Roman"/>
                <a:ea typeface="Times New Roman"/>
                <a:cs typeface="Times New Roman"/>
                <a:sym typeface="Times New Roman"/>
              </a:rPr>
              <a:t>Menerva</a:t>
            </a:r>
            <a:r>
              <a:rPr lang="en-US" sz="1800" i="1" dirty="0" smtClean="0">
                <a:latin typeface="Times New Roman"/>
                <a:ea typeface="Times New Roman"/>
                <a:cs typeface="Times New Roman"/>
                <a:sym typeface="Times New Roman"/>
              </a:rPr>
              <a:t> </a:t>
            </a:r>
            <a:r>
              <a:rPr lang="en" sz="1800" i="1" dirty="0" smtClean="0">
                <a:latin typeface="Times New Roman"/>
                <a:ea typeface="Times New Roman"/>
                <a:cs typeface="Times New Roman"/>
                <a:sym typeface="Times New Roman"/>
              </a:rPr>
              <a:t>Anestesiologica,77</a:t>
            </a:r>
            <a:r>
              <a:rPr lang="en" sz="1800" dirty="0" smtClean="0">
                <a:latin typeface="Times New Roman"/>
                <a:ea typeface="Times New Roman"/>
                <a:cs typeface="Times New Roman"/>
                <a:sym typeface="Times New Roman"/>
              </a:rPr>
              <a:t>(8</a:t>
            </a:r>
            <a:r>
              <a:rPr lang="en" sz="1800" dirty="0">
                <a:latin typeface="Times New Roman"/>
                <a:ea typeface="Times New Roman"/>
                <a:cs typeface="Times New Roman"/>
                <a:sym typeface="Times New Roman"/>
              </a:rPr>
              <a:t>), 768-73.</a:t>
            </a:r>
          </a:p>
          <a:p>
            <a:pPr indent="-347472"/>
            <a:endParaRPr lang="en" sz="1800" dirty="0">
              <a:latin typeface="Times New Roman"/>
              <a:ea typeface="Times New Roman"/>
              <a:cs typeface="Times New Roman"/>
              <a:sym typeface="Times New Roman"/>
            </a:endParaRPr>
          </a:p>
          <a:p>
            <a:pPr lvl="0" rtl="0">
              <a:buClr>
                <a:srgbClr val="000000"/>
              </a:buClr>
              <a:buSzPct val="61111"/>
              <a:buFont typeface="Arial"/>
              <a:buNone/>
            </a:pPr>
            <a:r>
              <a:rPr lang="en" sz="1800" dirty="0">
                <a:latin typeface="Times New Roman"/>
                <a:ea typeface="Times New Roman"/>
                <a:cs typeface="Times New Roman"/>
                <a:sym typeface="Times New Roman"/>
              </a:rPr>
              <a:t>Rosenberg, H., Davis, M., James, D., Pollock, N., Stowell, K. (2007). Malignant</a:t>
            </a:r>
          </a:p>
          <a:p>
            <a:pPr lvl="0" indent="0" rtl="0">
              <a:buClr>
                <a:srgbClr val="000000"/>
              </a:buClr>
              <a:buSzPct val="61111"/>
              <a:buFont typeface="Arial"/>
              <a:buNone/>
            </a:pPr>
            <a:r>
              <a:rPr lang="en" sz="1800" dirty="0">
                <a:latin typeface="Times New Roman"/>
                <a:ea typeface="Times New Roman"/>
                <a:cs typeface="Times New Roman"/>
                <a:sym typeface="Times New Roman"/>
              </a:rPr>
              <a:t>hyperthermia. </a:t>
            </a:r>
            <a:r>
              <a:rPr lang="en" sz="1800" i="1" dirty="0">
                <a:latin typeface="Times New Roman"/>
                <a:ea typeface="Times New Roman"/>
                <a:cs typeface="Times New Roman"/>
                <a:sym typeface="Times New Roman"/>
              </a:rPr>
              <a:t>Orphanet Journal of Rare Diseases, 2, </a:t>
            </a:r>
            <a:r>
              <a:rPr lang="en" sz="1800" dirty="0" smtClean="0">
                <a:latin typeface="Times New Roman"/>
                <a:ea typeface="Times New Roman"/>
                <a:cs typeface="Times New Roman"/>
                <a:sym typeface="Times New Roman"/>
              </a:rPr>
              <a:t>21. doi:10.1186/1750-1172-2-21</a:t>
            </a:r>
            <a:endParaRPr lang="en" sz="1800" dirty="0">
              <a:latin typeface="Times New Roman"/>
              <a:ea typeface="Times New Roman"/>
              <a:cs typeface="Times New Roman"/>
              <a:sym typeface="Times New Roman"/>
            </a:endParaRPr>
          </a:p>
          <a:p>
            <a:endParaRPr lang="en" sz="1800" dirty="0">
              <a:latin typeface="Times New Roman"/>
              <a:ea typeface="Times New Roman"/>
              <a:cs typeface="Times New Roman"/>
              <a:sym typeface="Times New Roman"/>
            </a:endParaRPr>
          </a:p>
          <a:p>
            <a:endParaRPr lang="en" sz="1800" dirty="0">
              <a:latin typeface="Times New Roman"/>
              <a:ea typeface="Times New Roman"/>
              <a:cs typeface="Times New Roman"/>
              <a:sym typeface="Times New Roman"/>
            </a:endParaRPr>
          </a:p>
          <a:p>
            <a:endParaRPr lang="en" sz="1800" dirty="0">
              <a:latin typeface="Times New Roman"/>
              <a:ea typeface="Times New Roman"/>
              <a:cs typeface="Times New Roman"/>
              <a:sym typeface="Times New Roman"/>
            </a:endParaRPr>
          </a:p>
          <a:p>
            <a:endParaRPr lang="en" sz="1800" dirty="0">
              <a:latin typeface="Times New Roman"/>
              <a:ea typeface="Times New Roman"/>
              <a:cs typeface="Times New Roman"/>
              <a:sym typeface="Times New Roman"/>
            </a:endParaRPr>
          </a:p>
          <a:p>
            <a:endParaRPr lang="en" sz="1800" dirty="0">
              <a:latin typeface="Times New Roman"/>
              <a:ea typeface="Times New Roman"/>
              <a:cs typeface="Times New Roman"/>
              <a:sym typeface="Times New Roman"/>
            </a:endParaRPr>
          </a:p>
          <a:p>
            <a:endParaRPr lang="en" sz="1800" dirty="0">
              <a:latin typeface="Times New Roman"/>
              <a:ea typeface="Times New Roman"/>
              <a:cs typeface="Times New Roman"/>
              <a:sym typeface="Times New Roman"/>
            </a:endParaRPr>
          </a:p>
        </p:txBody>
      </p:sp>
      <p:sp>
        <p:nvSpPr>
          <p:cNvPr id="210" name="Shape 210"/>
          <p:cNvSpPr txBox="1">
            <a:spLocks noGrp="1"/>
          </p:cNvSpPr>
          <p:nvPr>
            <p:ph type="title"/>
          </p:nvPr>
        </p:nvSpPr>
        <p:spPr>
          <a:xfrm>
            <a:off x="457200" y="-388212"/>
            <a:ext cx="8229600" cy="1325700"/>
          </a:xfrm>
          <a:prstGeom prst="rect">
            <a:avLst/>
          </a:prstGeom>
        </p:spPr>
        <p:txBody>
          <a:bodyPr lIns="91425" tIns="91425" rIns="91425" bIns="91425" anchor="b" anchorCtr="0">
            <a:noAutofit/>
          </a:bodyPr>
          <a:lstStyle/>
          <a:p>
            <a:pPr algn="ctr">
              <a:buNone/>
            </a:pPr>
            <a:r>
              <a:rPr lang="en" dirty="0"/>
              <a:t>References</a:t>
            </a:r>
          </a:p>
        </p:txBody>
      </p:sp>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395550" y="945931"/>
            <a:ext cx="8352900" cy="5603596"/>
          </a:xfrm>
          <a:prstGeom prst="rect">
            <a:avLst/>
          </a:prstGeom>
        </p:spPr>
        <p:txBody>
          <a:bodyPr lIns="91425" tIns="91425" rIns="91425" bIns="91425" anchor="t" anchorCtr="0">
            <a:noAutofit/>
          </a:bodyPr>
          <a:lstStyle/>
          <a:p>
            <a:pPr lvl="0" indent="-457200" rtl="0">
              <a:buClr>
                <a:srgbClr val="000000"/>
              </a:buClr>
              <a:buSzPct val="61111"/>
              <a:buFont typeface="Arial"/>
              <a:buNone/>
            </a:pPr>
            <a:r>
              <a:rPr lang="en" sz="1800" dirty="0">
                <a:solidFill>
                  <a:srgbClr val="073763"/>
                </a:solidFill>
                <a:latin typeface="Times New Roman"/>
                <a:ea typeface="Times New Roman"/>
                <a:cs typeface="Times New Roman"/>
                <a:sym typeface="Times New Roman"/>
              </a:rPr>
              <a:t>A</a:t>
            </a:r>
            <a:r>
              <a:rPr lang="en" sz="1800" dirty="0">
                <a:latin typeface="Times New Roman"/>
                <a:ea typeface="Times New Roman"/>
                <a:cs typeface="Times New Roman"/>
                <a:sym typeface="Times New Roman"/>
              </a:rPr>
              <a:t>llen, G. C., Brubaker, C. L. (1998). Human malignant hyperthermia associated </a:t>
            </a:r>
            <a:r>
              <a:rPr lang="en" sz="1800" dirty="0" smtClean="0">
                <a:latin typeface="Times New Roman"/>
                <a:ea typeface="Times New Roman"/>
                <a:cs typeface="Times New Roman"/>
                <a:sym typeface="Times New Roman"/>
              </a:rPr>
              <a:t>withdesflurane </a:t>
            </a:r>
            <a:r>
              <a:rPr lang="en" sz="1800" dirty="0">
                <a:latin typeface="Times New Roman"/>
                <a:ea typeface="Times New Roman"/>
                <a:cs typeface="Times New Roman"/>
                <a:sym typeface="Times New Roman"/>
              </a:rPr>
              <a:t>anesthesia. </a:t>
            </a:r>
            <a:r>
              <a:rPr lang="en" sz="1800" i="1" dirty="0">
                <a:latin typeface="Times New Roman"/>
                <a:ea typeface="Times New Roman"/>
                <a:cs typeface="Times New Roman"/>
                <a:sym typeface="Times New Roman"/>
              </a:rPr>
              <a:t>Anesthesia &amp; Analgesia, 86</a:t>
            </a:r>
            <a:r>
              <a:rPr lang="en" sz="1800" dirty="0">
                <a:latin typeface="Times New Roman"/>
                <a:ea typeface="Times New Roman"/>
                <a:cs typeface="Times New Roman"/>
                <a:sym typeface="Times New Roman"/>
              </a:rPr>
              <a:t>(6), 1328-1331. Retrieved from	http://www.anesthesia-analgesia.org/content/86/6/1328.long</a:t>
            </a:r>
          </a:p>
          <a:p>
            <a:endParaRPr lang="en" sz="1800" dirty="0">
              <a:latin typeface="Times New Roman"/>
              <a:ea typeface="Times New Roman"/>
              <a:cs typeface="Times New Roman"/>
              <a:sym typeface="Times New Roman"/>
            </a:endParaRPr>
          </a:p>
          <a:p>
            <a:pPr marL="0" lvl="0" indent="-457200" rtl="0">
              <a:buClr>
                <a:srgbClr val="000000"/>
              </a:buClr>
              <a:buSzPct val="61111"/>
              <a:buFont typeface="Arial"/>
              <a:buNone/>
            </a:pPr>
            <a:r>
              <a:rPr lang="en" sz="1800" dirty="0">
                <a:latin typeface="Times New Roman"/>
                <a:ea typeface="Times New Roman"/>
                <a:cs typeface="Times New Roman"/>
                <a:sym typeface="Times New Roman"/>
              </a:rPr>
              <a:t>Claxton, B. A., Cross, M. H., &amp; Hopkins, P. M. (2002). No response to trigger agents </a:t>
            </a:r>
            <a:r>
              <a:rPr lang="en" sz="1800" dirty="0" smtClean="0">
                <a:latin typeface="Times New Roman"/>
                <a:ea typeface="Times New Roman"/>
                <a:cs typeface="Times New Roman"/>
                <a:sym typeface="Times New Roman"/>
              </a:rPr>
              <a:t>in</a:t>
            </a:r>
          </a:p>
          <a:p>
            <a:pPr marL="0" lvl="0" indent="-457200" rtl="0">
              <a:buClr>
                <a:srgbClr val="000000"/>
              </a:buClr>
              <a:buSzPct val="61111"/>
              <a:buFont typeface="Arial"/>
              <a:buNone/>
            </a:pPr>
            <a:r>
              <a:rPr lang="en" sz="1800" dirty="0" smtClean="0">
                <a:latin typeface="Times New Roman"/>
                <a:ea typeface="Times New Roman"/>
                <a:cs typeface="Times New Roman"/>
                <a:sym typeface="Times New Roman"/>
              </a:rPr>
              <a:t>      a </a:t>
            </a:r>
            <a:r>
              <a:rPr lang="en" sz="1800" dirty="0">
                <a:latin typeface="Times New Roman"/>
                <a:ea typeface="Times New Roman"/>
                <a:cs typeface="Times New Roman"/>
                <a:sym typeface="Times New Roman"/>
              </a:rPr>
              <a:t>malignant hyperthermia‐susceptible patient. </a:t>
            </a:r>
            <a:r>
              <a:rPr lang="en" sz="1800" i="1" dirty="0">
                <a:latin typeface="Times New Roman"/>
                <a:ea typeface="Times New Roman"/>
                <a:cs typeface="Times New Roman"/>
                <a:sym typeface="Times New Roman"/>
              </a:rPr>
              <a:t>British Journal of Anesthesia</a:t>
            </a:r>
            <a:r>
              <a:rPr lang="en" sz="1800" dirty="0">
                <a:latin typeface="Times New Roman"/>
                <a:ea typeface="Times New Roman"/>
                <a:cs typeface="Times New Roman"/>
                <a:sym typeface="Times New Roman"/>
              </a:rPr>
              <a:t>, 88(6), </a:t>
            </a:r>
          </a:p>
          <a:p>
            <a:pPr lvl="0" indent="0" rtl="0">
              <a:buClr>
                <a:srgbClr val="000000"/>
              </a:buClr>
              <a:buSzPct val="61111"/>
              <a:buFont typeface="Arial"/>
              <a:buNone/>
            </a:pPr>
            <a:r>
              <a:rPr lang="en" sz="1800" dirty="0">
                <a:latin typeface="Times New Roman"/>
                <a:ea typeface="Times New Roman"/>
                <a:cs typeface="Times New Roman"/>
                <a:sym typeface="Times New Roman"/>
              </a:rPr>
              <a:t>870-873. doi:10.1093/bja/88.6.870</a:t>
            </a:r>
          </a:p>
          <a:p>
            <a:endParaRPr lang="en" sz="1800" dirty="0">
              <a:latin typeface="Times New Roman"/>
              <a:ea typeface="Times New Roman"/>
              <a:cs typeface="Times New Roman"/>
              <a:sym typeface="Times New Roman"/>
            </a:endParaRPr>
          </a:p>
          <a:p>
            <a:pPr lvl="0" rtl="0">
              <a:buClr>
                <a:srgbClr val="000000"/>
              </a:buClr>
              <a:buSzPct val="61111"/>
              <a:buFont typeface="Arial"/>
              <a:buNone/>
            </a:pPr>
            <a:r>
              <a:rPr lang="en" sz="1800" dirty="0">
                <a:latin typeface="Times New Roman"/>
                <a:ea typeface="Times New Roman"/>
                <a:cs typeface="Times New Roman"/>
                <a:sym typeface="Times New Roman"/>
              </a:rPr>
              <a:t>Glahn, K. P. E., Ellis, F. R., Halsall, P. J., Muller, C. R., Snoeck, M. M., Urwyler, A., </a:t>
            </a:r>
          </a:p>
          <a:p>
            <a:pPr lvl="0" rtl="0">
              <a:buClr>
                <a:srgbClr val="000000"/>
              </a:buClr>
              <a:buSzPct val="61111"/>
              <a:buFont typeface="Arial"/>
              <a:buNone/>
            </a:pPr>
            <a:r>
              <a:rPr lang="en" sz="1800" dirty="0">
                <a:latin typeface="Times New Roman"/>
                <a:ea typeface="Times New Roman"/>
                <a:cs typeface="Times New Roman"/>
                <a:sym typeface="Times New Roman"/>
              </a:rPr>
              <a:t>      </a:t>
            </a:r>
            <a:r>
              <a:rPr lang="en" sz="1800" dirty="0" smtClean="0">
                <a:latin typeface="Times New Roman"/>
                <a:ea typeface="Times New Roman"/>
                <a:cs typeface="Times New Roman"/>
                <a:sym typeface="Times New Roman"/>
              </a:rPr>
              <a:t>Wappler, </a:t>
            </a:r>
            <a:r>
              <a:rPr lang="en" sz="1800" dirty="0">
                <a:latin typeface="Times New Roman"/>
                <a:ea typeface="Times New Roman"/>
                <a:cs typeface="Times New Roman"/>
                <a:sym typeface="Times New Roman"/>
              </a:rPr>
              <a:t>F. (2010). Recognizing and managing a malignant hyperthermia crisis: </a:t>
            </a:r>
          </a:p>
          <a:p>
            <a:pPr lvl="0" rtl="0">
              <a:buClr>
                <a:srgbClr val="000000"/>
              </a:buClr>
              <a:buSzPct val="61111"/>
              <a:buFont typeface="Arial"/>
              <a:buNone/>
            </a:pPr>
            <a:r>
              <a:rPr lang="en" sz="1800" dirty="0">
                <a:latin typeface="Times New Roman"/>
                <a:ea typeface="Times New Roman"/>
                <a:cs typeface="Times New Roman"/>
                <a:sym typeface="Times New Roman"/>
              </a:rPr>
              <a:t>      </a:t>
            </a:r>
            <a:r>
              <a:rPr lang="en" sz="1800" dirty="0" smtClean="0">
                <a:latin typeface="Times New Roman"/>
                <a:ea typeface="Times New Roman"/>
                <a:cs typeface="Times New Roman"/>
                <a:sym typeface="Times New Roman"/>
              </a:rPr>
              <a:t>Guidelines </a:t>
            </a:r>
            <a:r>
              <a:rPr lang="en" sz="1800" dirty="0">
                <a:latin typeface="Times New Roman"/>
                <a:ea typeface="Times New Roman"/>
                <a:cs typeface="Times New Roman"/>
                <a:sym typeface="Times New Roman"/>
              </a:rPr>
              <a:t>from the European Malignant Hyperthermia Group. </a:t>
            </a:r>
            <a:r>
              <a:rPr lang="en" sz="1800" i="1" dirty="0">
                <a:latin typeface="Times New Roman"/>
                <a:ea typeface="Times New Roman"/>
                <a:cs typeface="Times New Roman"/>
                <a:sym typeface="Times New Roman"/>
              </a:rPr>
              <a:t>British Journal of  </a:t>
            </a:r>
            <a:r>
              <a:rPr lang="en" sz="1800" i="1" dirty="0" smtClean="0">
                <a:latin typeface="Times New Roman"/>
                <a:ea typeface="Times New Roman"/>
                <a:cs typeface="Times New Roman"/>
                <a:sym typeface="Times New Roman"/>
              </a:rPr>
              <a:t>Anaesthesia</a:t>
            </a:r>
            <a:r>
              <a:rPr lang="en" sz="1800" i="1" dirty="0">
                <a:latin typeface="Times New Roman"/>
                <a:ea typeface="Times New Roman"/>
                <a:cs typeface="Times New Roman"/>
                <a:sym typeface="Times New Roman"/>
              </a:rPr>
              <a:t>, 105</a:t>
            </a:r>
            <a:r>
              <a:rPr lang="en" sz="1800" dirty="0">
                <a:latin typeface="Times New Roman"/>
                <a:ea typeface="Times New Roman"/>
                <a:cs typeface="Times New Roman"/>
                <a:sym typeface="Times New Roman"/>
              </a:rPr>
              <a:t>(4), 417-420. doi:10.1093/bja/aeq243.</a:t>
            </a:r>
          </a:p>
          <a:p>
            <a:endParaRPr lang="en" sz="1800" dirty="0">
              <a:latin typeface="Times New Roman"/>
              <a:ea typeface="Times New Roman"/>
              <a:cs typeface="Times New Roman"/>
              <a:sym typeface="Times New Roman"/>
            </a:endParaRPr>
          </a:p>
          <a:p>
            <a:pPr lvl="0" rtl="0">
              <a:buClr>
                <a:srgbClr val="000000"/>
              </a:buClr>
              <a:buSzPct val="61111"/>
              <a:buFont typeface="Arial"/>
              <a:buNone/>
            </a:pPr>
            <a:r>
              <a:rPr lang="en" sz="1800" dirty="0">
                <a:solidFill>
                  <a:srgbClr val="1C4587"/>
                </a:solidFill>
                <a:latin typeface="Times New Roman"/>
                <a:ea typeface="Times New Roman"/>
                <a:cs typeface="Times New Roman"/>
                <a:sym typeface="Times New Roman"/>
              </a:rPr>
              <a:t>L</a:t>
            </a:r>
            <a:r>
              <a:rPr lang="en" sz="1800" dirty="0">
                <a:latin typeface="Times New Roman"/>
                <a:ea typeface="Times New Roman"/>
                <a:cs typeface="Times New Roman"/>
                <a:sym typeface="Times New Roman"/>
              </a:rPr>
              <a:t>arach, M. G., Hershey Dirksen, S. J., Belani, K.G., Brandom, B. W., Metz, K. M., </a:t>
            </a:r>
          </a:p>
          <a:p>
            <a:pPr lvl="0" rtl="0">
              <a:buClr>
                <a:srgbClr val="000000"/>
              </a:buClr>
              <a:buSzPct val="61111"/>
              <a:buFont typeface="Arial"/>
              <a:buNone/>
            </a:pPr>
            <a:r>
              <a:rPr lang="en" sz="1800" dirty="0">
                <a:latin typeface="Times New Roman"/>
                <a:ea typeface="Times New Roman"/>
                <a:cs typeface="Times New Roman"/>
                <a:sym typeface="Times New Roman"/>
              </a:rPr>
              <a:t>	</a:t>
            </a:r>
            <a:r>
              <a:rPr lang="en" sz="1800" dirty="0" smtClean="0">
                <a:latin typeface="Times New Roman"/>
                <a:ea typeface="Times New Roman"/>
                <a:cs typeface="Times New Roman"/>
                <a:sym typeface="Times New Roman"/>
              </a:rPr>
              <a:t>Policastro</a:t>
            </a:r>
            <a:r>
              <a:rPr lang="en" sz="1800" dirty="0">
                <a:latin typeface="Times New Roman"/>
                <a:ea typeface="Times New Roman"/>
                <a:cs typeface="Times New Roman"/>
                <a:sym typeface="Times New Roman"/>
              </a:rPr>
              <a:t>, M. A., . . . Watson, C. B. (2012). Creation of a guide for the transfer </a:t>
            </a:r>
            <a:r>
              <a:rPr lang="en" sz="1800" dirty="0" smtClean="0">
                <a:latin typeface="Times New Roman"/>
                <a:ea typeface="Times New Roman"/>
                <a:cs typeface="Times New Roman"/>
                <a:sym typeface="Times New Roman"/>
              </a:rPr>
              <a:t>of</a:t>
            </a:r>
          </a:p>
          <a:p>
            <a:pPr lvl="0" rtl="0">
              <a:buClr>
                <a:srgbClr val="000000"/>
              </a:buClr>
              <a:buSzPct val="61111"/>
              <a:buFont typeface="Arial"/>
              <a:buNone/>
            </a:pPr>
            <a:r>
              <a:rPr lang="en" sz="1800" dirty="0" smtClean="0">
                <a:latin typeface="Times New Roman"/>
                <a:ea typeface="Times New Roman"/>
                <a:cs typeface="Times New Roman"/>
                <a:sym typeface="Times New Roman"/>
              </a:rPr>
              <a:t>	care </a:t>
            </a:r>
            <a:r>
              <a:rPr lang="en" sz="1800" dirty="0">
                <a:latin typeface="Times New Roman"/>
                <a:ea typeface="Times New Roman"/>
                <a:cs typeface="Times New Roman"/>
                <a:sym typeface="Times New Roman"/>
              </a:rPr>
              <a:t>of the malignant hyperthermia patient from ambulatory surgery centers to receiving hospital facilities. </a:t>
            </a:r>
            <a:r>
              <a:rPr lang="en" sz="1800" i="1" dirty="0">
                <a:latin typeface="Times New Roman"/>
                <a:ea typeface="Times New Roman"/>
                <a:cs typeface="Times New Roman"/>
                <a:sym typeface="Times New Roman"/>
              </a:rPr>
              <a:t>Anesthesia &amp; Analgesia</a:t>
            </a:r>
            <a:r>
              <a:rPr lang="en" sz="1800" dirty="0">
                <a:latin typeface="Times New Roman"/>
                <a:ea typeface="Times New Roman"/>
                <a:cs typeface="Times New Roman"/>
                <a:sym typeface="Times New Roman"/>
              </a:rPr>
              <a:t>, </a:t>
            </a:r>
            <a:r>
              <a:rPr lang="en" sz="1800" i="1" dirty="0">
                <a:latin typeface="Times New Roman"/>
                <a:ea typeface="Times New Roman"/>
                <a:cs typeface="Times New Roman"/>
                <a:sym typeface="Times New Roman"/>
              </a:rPr>
              <a:t>114</a:t>
            </a:r>
            <a:r>
              <a:rPr lang="en" sz="1800" dirty="0">
                <a:latin typeface="Times New Roman"/>
                <a:ea typeface="Times New Roman"/>
                <a:cs typeface="Times New Roman"/>
                <a:sym typeface="Times New Roman"/>
              </a:rPr>
              <a:t>(1), 94-100. Retrieved from http://www.anesthesia-analgesia.org/content/114/1/94.long</a:t>
            </a:r>
          </a:p>
          <a:p>
            <a:endParaRPr lang="en" sz="1800" dirty="0">
              <a:latin typeface="Times New Roman"/>
              <a:ea typeface="Times New Roman"/>
              <a:cs typeface="Times New Roman"/>
              <a:sym typeface="Times New Roman"/>
            </a:endParaRPr>
          </a:p>
          <a:p>
            <a:endParaRPr lang="en" sz="1800" dirty="0">
              <a:latin typeface="Times New Roman"/>
              <a:ea typeface="Times New Roman"/>
              <a:cs typeface="Times New Roman"/>
              <a:sym typeface="Times New Roman"/>
            </a:endParaRPr>
          </a:p>
          <a:p>
            <a:pPr lvl="0" rtl="0">
              <a:lnSpc>
                <a:spcPct val="115000"/>
              </a:lnSpc>
              <a:buNone/>
            </a:pPr>
            <a:r>
              <a:rPr lang="en" sz="1800" dirty="0">
                <a:latin typeface="Times New Roman"/>
                <a:ea typeface="Times New Roman"/>
                <a:cs typeface="Times New Roman"/>
                <a:sym typeface="Times New Roman"/>
              </a:rPr>
              <a:t>      </a:t>
            </a:r>
          </a:p>
        </p:txBody>
      </p:sp>
      <p:sp>
        <p:nvSpPr>
          <p:cNvPr id="216" name="Shape 216"/>
          <p:cNvSpPr txBox="1">
            <a:spLocks noGrp="1"/>
          </p:cNvSpPr>
          <p:nvPr>
            <p:ph type="title"/>
          </p:nvPr>
        </p:nvSpPr>
        <p:spPr>
          <a:xfrm>
            <a:off x="395550" y="-379769"/>
            <a:ext cx="8229600" cy="1325700"/>
          </a:xfrm>
          <a:prstGeom prst="rect">
            <a:avLst/>
          </a:prstGeom>
        </p:spPr>
        <p:txBody>
          <a:bodyPr lIns="91425" tIns="91425" rIns="91425" bIns="91425" anchor="b" anchorCtr="0">
            <a:noAutofit/>
          </a:bodyPr>
          <a:lstStyle/>
          <a:p>
            <a:pPr algn="ctr">
              <a:buNone/>
            </a:pPr>
            <a:r>
              <a:rPr lang="en" dirty="0"/>
              <a:t>Other Reviewed Non-cited Works</a:t>
            </a:r>
          </a:p>
        </p:txBody>
      </p:sp>
    </p:spTree>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body" idx="1"/>
          </p:nvPr>
        </p:nvSpPr>
        <p:spPr>
          <a:xfrm>
            <a:off x="413501" y="801099"/>
            <a:ext cx="8352900" cy="6080700"/>
          </a:xfrm>
          <a:prstGeom prst="rect">
            <a:avLst/>
          </a:prstGeom>
        </p:spPr>
        <p:txBody>
          <a:bodyPr lIns="91425" tIns="91425" rIns="91425" bIns="91425" anchor="t" anchorCtr="0">
            <a:noAutofit/>
          </a:bodyPr>
          <a:lstStyle/>
          <a:p>
            <a:pPr marL="0" lvl="0" indent="0" rtl="0">
              <a:buNone/>
            </a:pPr>
            <a:r>
              <a:rPr lang="en" sz="1800">
                <a:latin typeface="Times New Roman"/>
                <a:ea typeface="Times New Roman"/>
                <a:cs typeface="Times New Roman"/>
                <a:sym typeface="Times New Roman"/>
              </a:rPr>
              <a:t>
Rosenberg, H., Sambuughin, N., Riazi, S., &amp; Dirksen, R. (2013). Malignant  </a:t>
            </a:r>
          </a:p>
          <a:p>
            <a:pPr marL="0" lvl="0" indent="457200" rtl="0">
              <a:buNone/>
            </a:pPr>
            <a:r>
              <a:rPr lang="en" sz="1800">
                <a:latin typeface="Times New Roman"/>
                <a:ea typeface="Times New Roman"/>
                <a:cs typeface="Times New Roman"/>
                <a:sym typeface="Times New Roman"/>
              </a:rPr>
              <a:t>hyperthermia susceptibility. In R. A. Pagon, T. D. Bird, C. R. Dolan, et al. (Eds.),  </a:t>
            </a:r>
          </a:p>
          <a:p>
            <a:pPr marL="457200" lvl="0" indent="0" rtl="0">
              <a:buNone/>
            </a:pPr>
            <a:r>
              <a:rPr lang="en" sz="1800" i="1">
                <a:latin typeface="Times New Roman"/>
                <a:ea typeface="Times New Roman"/>
                <a:cs typeface="Times New Roman"/>
                <a:sym typeface="Times New Roman"/>
              </a:rPr>
              <a:t>GeneReviews. </a:t>
            </a:r>
            <a:r>
              <a:rPr lang="en" sz="1800">
                <a:latin typeface="Times New Roman"/>
                <a:ea typeface="Times New Roman"/>
                <a:cs typeface="Times New Roman"/>
                <a:sym typeface="Times New Roman"/>
              </a:rPr>
              <a:t>Seattle: University of Washington. Retrieved from: http://www.ncbi.nlm.nih.gov/books/NBK1146/</a:t>
            </a:r>
          </a:p>
          <a:p>
            <a:endParaRPr lang="en" sz="1800">
              <a:latin typeface="Times New Roman"/>
              <a:ea typeface="Times New Roman"/>
              <a:cs typeface="Times New Roman"/>
              <a:sym typeface="Times New Roman"/>
            </a:endParaRPr>
          </a:p>
          <a:p>
            <a:endParaRPr lang="en" sz="1800">
              <a:latin typeface="Times New Roman"/>
              <a:ea typeface="Times New Roman"/>
              <a:cs typeface="Times New Roman"/>
              <a:sym typeface="Times New Roman"/>
            </a:endParaRPr>
          </a:p>
          <a:p>
            <a:pPr lvl="0" rtl="0">
              <a:lnSpc>
                <a:spcPct val="115000"/>
              </a:lnSpc>
              <a:buNone/>
            </a:pPr>
            <a:r>
              <a:rPr lang="en" sz="1800">
                <a:latin typeface="Times New Roman"/>
                <a:ea typeface="Times New Roman"/>
                <a:cs typeface="Times New Roman"/>
                <a:sym typeface="Times New Roman"/>
              </a:rPr>
              <a:t>      </a:t>
            </a:r>
          </a:p>
        </p:txBody>
      </p:sp>
      <p:sp>
        <p:nvSpPr>
          <p:cNvPr id="222" name="Shape 222"/>
          <p:cNvSpPr txBox="1">
            <a:spLocks noGrp="1"/>
          </p:cNvSpPr>
          <p:nvPr>
            <p:ph type="title"/>
          </p:nvPr>
        </p:nvSpPr>
        <p:spPr>
          <a:xfrm>
            <a:off x="457200" y="-379769"/>
            <a:ext cx="8229600" cy="1325700"/>
          </a:xfrm>
          <a:prstGeom prst="rect">
            <a:avLst/>
          </a:prstGeom>
        </p:spPr>
        <p:txBody>
          <a:bodyPr lIns="91425" tIns="91425" rIns="91425" bIns="91425" anchor="b" anchorCtr="0">
            <a:noAutofit/>
          </a:bodyPr>
          <a:lstStyle/>
          <a:p>
            <a:pPr lvl="0" algn="ctr" rtl="0">
              <a:buNone/>
            </a:pPr>
            <a:r>
              <a:rPr lang="en" dirty="0"/>
              <a:t>Other Reviewed Non-cited Works</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body" idx="1"/>
          </p:nvPr>
        </p:nvSpPr>
        <p:spPr>
          <a:xfrm>
            <a:off x="457199" y="1251337"/>
            <a:ext cx="8229600" cy="5189399"/>
          </a:xfrm>
          <a:prstGeom prst="rect">
            <a:avLst/>
          </a:prstGeom>
        </p:spPr>
        <p:txBody>
          <a:bodyPr lIns="91425" tIns="91425" rIns="91425" bIns="91425" anchor="t" anchorCtr="0">
            <a:noAutofit/>
          </a:bodyPr>
          <a:lstStyle/>
          <a:p>
            <a:pPr marL="457200" lvl="0" indent="-406400" rtl="0">
              <a:buClr>
                <a:schemeClr val="dk2"/>
              </a:buClr>
              <a:buSzPct val="194444"/>
              <a:buFont typeface="Arial"/>
              <a:buChar char="•"/>
            </a:pPr>
            <a:r>
              <a:rPr lang="en" sz="2400" b="1"/>
              <a:t>In this research project, critical appraisal and critique was performed on four major journal articles regarding malignant hyperthermia (MH), and their weighted outcomes will be discussed.  Research was gathered from previous research studies, and evidence was analyzed.  Evidence found was compiled and analyzed for barriers to implementation and means to make the application of the findings possible.</a:t>
            </a:r>
          </a:p>
          <a:p>
            <a:endParaRPr lang="en" sz="2400" b="1"/>
          </a:p>
          <a:p>
            <a:pPr marL="457200" lvl="0" indent="-406400" rtl="0">
              <a:buClr>
                <a:schemeClr val="dk2"/>
              </a:buClr>
              <a:buSzPct val="194444"/>
              <a:buFont typeface="Arial"/>
              <a:buChar char="•"/>
            </a:pPr>
            <a:r>
              <a:rPr lang="en" sz="2400" b="1"/>
              <a:t>The evidence found that incorporation is vital.  In the ICU and PACU, nurses must be made aware of potentially harmful signs and medications that will trigger MH.</a:t>
            </a:r>
          </a:p>
        </p:txBody>
      </p:sp>
      <p:sp>
        <p:nvSpPr>
          <p:cNvPr id="61" name="Shape 61"/>
          <p:cNvSpPr txBox="1">
            <a:spLocks noGrp="1"/>
          </p:cNvSpPr>
          <p:nvPr>
            <p:ph type="title"/>
          </p:nvPr>
        </p:nvSpPr>
        <p:spPr>
          <a:xfrm>
            <a:off x="457200" y="-74362"/>
            <a:ext cx="8229600" cy="1325700"/>
          </a:xfrm>
          <a:prstGeom prst="rect">
            <a:avLst/>
          </a:prstGeom>
        </p:spPr>
        <p:txBody>
          <a:bodyPr lIns="91425" tIns="91425" rIns="91425" bIns="91425" anchor="b" anchorCtr="0">
            <a:noAutofit/>
          </a:bodyPr>
          <a:lstStyle/>
          <a:p>
            <a:pPr>
              <a:buNone/>
            </a:pPr>
            <a:r>
              <a:rPr lang="en"/>
              <a:t>Our Aim for This Project</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457199" y="1379369"/>
            <a:ext cx="8229600" cy="4840199"/>
          </a:xfrm>
          <a:prstGeom prst="rect">
            <a:avLst/>
          </a:prstGeom>
        </p:spPr>
        <p:txBody>
          <a:bodyPr lIns="91425" tIns="91425" rIns="91425" bIns="91425" anchor="t" anchorCtr="0">
            <a:noAutofit/>
          </a:bodyPr>
          <a:lstStyle/>
          <a:p>
            <a:pPr indent="0">
              <a:buNone/>
            </a:pPr>
            <a:r>
              <a:rPr lang="en" sz="3000" dirty="0"/>
              <a:t>Malignant Hyperthermia is a potentially fatal "pharmacogenetic disorder of skeletal muscle that presents as a hypermetabolic response to potent volatile anesthetic gases such as halothane, sevoflurane, desflurane and the depolarizing muscle relaxant succinylcholine, and rarely, in humans, to stresses such as vigorous exercise and heat" (Rosenberg, Davis, James, Pollock, &amp; Stowell, 2007, p. 1). </a:t>
            </a:r>
          </a:p>
        </p:txBody>
      </p:sp>
      <p:sp>
        <p:nvSpPr>
          <p:cNvPr id="67" name="Shape 67"/>
          <p:cNvSpPr txBox="1">
            <a:spLocks noGrp="1"/>
          </p:cNvSpPr>
          <p:nvPr>
            <p:ph type="title"/>
          </p:nvPr>
        </p:nvSpPr>
        <p:spPr>
          <a:xfrm>
            <a:off x="244695" y="134464"/>
            <a:ext cx="8686800" cy="917267"/>
          </a:xfrm>
          <a:prstGeom prst="rect">
            <a:avLst/>
          </a:prstGeom>
        </p:spPr>
        <p:txBody>
          <a:bodyPr lIns="91425" tIns="91425" rIns="91425" bIns="91425" anchor="b" anchorCtr="0">
            <a:noAutofit/>
          </a:bodyPr>
          <a:lstStyle/>
          <a:p>
            <a:pPr>
              <a:buNone/>
            </a:pPr>
            <a:r>
              <a:rPr lang="en" dirty="0"/>
              <a:t>What is </a:t>
            </a:r>
            <a:r>
              <a:rPr lang="en" dirty="0" smtClean="0"/>
              <a:t>Malignant</a:t>
            </a:r>
            <a:r>
              <a:rPr lang="en-US" dirty="0" smtClean="0"/>
              <a:t> </a:t>
            </a:r>
            <a:r>
              <a:rPr lang="en" dirty="0" smtClean="0"/>
              <a:t>Hyperthermia</a:t>
            </a:r>
            <a:r>
              <a:rPr lang="en" dirty="0"/>
              <a:t>?</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body" idx="1"/>
          </p:nvPr>
        </p:nvSpPr>
        <p:spPr>
          <a:xfrm>
            <a:off x="244693" y="1418897"/>
            <a:ext cx="8715785" cy="4840199"/>
          </a:xfrm>
          <a:prstGeom prst="rect">
            <a:avLst/>
          </a:prstGeom>
        </p:spPr>
        <p:txBody>
          <a:bodyPr lIns="91425" tIns="91425" rIns="91425" bIns="91425" anchor="t" anchorCtr="0">
            <a:noAutofit/>
          </a:bodyPr>
          <a:lstStyle/>
          <a:p>
            <a:pPr indent="0">
              <a:buNone/>
            </a:pPr>
            <a:r>
              <a:rPr lang="en" sz="3100" dirty="0"/>
              <a:t>"Classic signs of MH include hyperthermia to a marked degree, tachycardia, tachypnea, increased carbon dioxide production, increased oxygen consumption, acidosis, muscle rigidity, and rhabdomyolysis, all related to a hypermetabolic response" (Rosenberg, Davis, James, Pollock, &amp; Stowell, 2007, p. 1).</a:t>
            </a:r>
          </a:p>
        </p:txBody>
      </p:sp>
      <p:sp>
        <p:nvSpPr>
          <p:cNvPr id="73" name="Shape 73"/>
          <p:cNvSpPr txBox="1">
            <a:spLocks noGrp="1"/>
          </p:cNvSpPr>
          <p:nvPr>
            <p:ph type="title"/>
          </p:nvPr>
        </p:nvSpPr>
        <p:spPr>
          <a:xfrm>
            <a:off x="457200" y="-148541"/>
            <a:ext cx="8229600" cy="1325700"/>
          </a:xfrm>
          <a:prstGeom prst="rect">
            <a:avLst/>
          </a:prstGeom>
        </p:spPr>
        <p:txBody>
          <a:bodyPr lIns="91425" tIns="91425" rIns="91425" bIns="91425" anchor="b" anchorCtr="0">
            <a:noAutofit/>
          </a:bodyPr>
          <a:lstStyle/>
          <a:p>
            <a:pPr algn="ctr">
              <a:buNone/>
            </a:pPr>
            <a:r>
              <a:rPr lang="en" dirty="0"/>
              <a:t>Signs of Malignant Hyperthermia</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457199" y="1264840"/>
            <a:ext cx="8229600" cy="4840199"/>
          </a:xfrm>
          <a:prstGeom prst="rect">
            <a:avLst/>
          </a:prstGeom>
        </p:spPr>
        <p:txBody>
          <a:bodyPr lIns="91425" tIns="91425" rIns="91425" bIns="91425" anchor="t" anchorCtr="0">
            <a:noAutofit/>
          </a:bodyPr>
          <a:lstStyle/>
          <a:p>
            <a:pPr indent="0">
              <a:buNone/>
            </a:pPr>
            <a:r>
              <a:rPr lang="en" dirty="0"/>
              <a:t>The focus of the problem of MH that will be researched in this paper is whether certain individuals that are genetically susceptible to this disorder, who are administered desflurane, isoflurane, halothane, succinylcholine, and sevoflurane, will cause the individual to have sustained muscle contraction leading to increased thermoregulation, which the body is unable to dispel.  </a:t>
            </a:r>
          </a:p>
        </p:txBody>
      </p:sp>
      <p:sp>
        <p:nvSpPr>
          <p:cNvPr id="79" name="Shape 79"/>
          <p:cNvSpPr txBox="1">
            <a:spLocks noGrp="1"/>
          </p:cNvSpPr>
          <p:nvPr>
            <p:ph type="title"/>
          </p:nvPr>
        </p:nvSpPr>
        <p:spPr>
          <a:xfrm>
            <a:off x="457199" y="-179150"/>
            <a:ext cx="8229600" cy="1325700"/>
          </a:xfrm>
          <a:prstGeom prst="rect">
            <a:avLst/>
          </a:prstGeom>
        </p:spPr>
        <p:txBody>
          <a:bodyPr lIns="91425" tIns="91425" rIns="91425" bIns="91425" anchor="b" anchorCtr="0">
            <a:noAutofit/>
          </a:bodyPr>
          <a:lstStyle/>
          <a:p>
            <a:pPr>
              <a:buNone/>
            </a:pPr>
            <a:r>
              <a:rPr lang="en"/>
              <a:t>Introduction of Problem</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prstGeom prst="rect">
            <a:avLst/>
          </a:prstGeom>
        </p:spPr>
        <p:txBody>
          <a:bodyPr lIns="91425" tIns="91425" rIns="91425" bIns="91425" anchor="t" anchorCtr="0">
            <a:noAutofit/>
          </a:bodyPr>
          <a:lstStyle/>
          <a:p>
            <a:pPr lvl="0" indent="0" rtl="0">
              <a:buNone/>
            </a:pPr>
            <a:r>
              <a:rPr lang="en" dirty="0"/>
              <a:t>When medication administration occurs to certain individuals, will changes occur to the metabolic state of the individual?</a:t>
            </a:r>
          </a:p>
          <a:p>
            <a:pPr indent="0">
              <a:buNone/>
            </a:pPr>
            <a:endParaRPr lang="en-US" dirty="0" smtClean="0"/>
          </a:p>
          <a:p>
            <a:pPr indent="0">
              <a:buNone/>
            </a:pPr>
            <a:r>
              <a:rPr lang="en" dirty="0" smtClean="0"/>
              <a:t>This </a:t>
            </a:r>
            <a:r>
              <a:rPr lang="en" dirty="0"/>
              <a:t>topic is broad based and has major implications for nursing, patient safety outcomes, and future research needs.</a:t>
            </a:r>
          </a:p>
        </p:txBody>
      </p:sp>
      <p:sp>
        <p:nvSpPr>
          <p:cNvPr id="85" name="Shape 85"/>
          <p:cNvSpPr txBox="1">
            <a:spLocks noGrp="1"/>
          </p:cNvSpPr>
          <p:nvPr>
            <p:ph type="title"/>
          </p:nvPr>
        </p:nvSpPr>
        <p:spPr>
          <a:xfrm>
            <a:off x="457200" y="0"/>
            <a:ext cx="8229600" cy="1325700"/>
          </a:xfrm>
          <a:prstGeom prst="rect">
            <a:avLst/>
          </a:prstGeom>
        </p:spPr>
        <p:txBody>
          <a:bodyPr lIns="91425" tIns="91425" rIns="91425" bIns="91425" anchor="b" anchorCtr="0">
            <a:noAutofit/>
          </a:bodyPr>
          <a:lstStyle/>
          <a:p>
            <a:pPr>
              <a:buNone/>
            </a:pPr>
            <a:r>
              <a:rPr lang="en"/>
              <a:t>Introduction of Problem (cont.)</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body" idx="1"/>
          </p:nvPr>
        </p:nvSpPr>
        <p:spPr>
          <a:xfrm>
            <a:off x="457200" y="1042950"/>
            <a:ext cx="8229600" cy="4840199"/>
          </a:xfrm>
          <a:prstGeom prst="rect">
            <a:avLst/>
          </a:prstGeom>
        </p:spPr>
        <p:txBody>
          <a:bodyPr lIns="91425" tIns="91425" rIns="91425" bIns="91425" anchor="t" anchorCtr="0">
            <a:noAutofit/>
          </a:bodyPr>
          <a:lstStyle/>
          <a:p>
            <a:pPr lvl="0" algn="ctr" rtl="0">
              <a:buNone/>
            </a:pPr>
            <a:r>
              <a:rPr lang="en" sz="2600" u="sng"/>
              <a:t>Why does this matter? </a:t>
            </a:r>
          </a:p>
          <a:p>
            <a:pPr marL="457200" lvl="0" indent="-387350" rtl="0">
              <a:buClr>
                <a:schemeClr val="dk2"/>
              </a:buClr>
              <a:buSzPct val="166666"/>
              <a:buFont typeface="Arial"/>
              <a:buChar char="•"/>
            </a:pPr>
            <a:r>
              <a:rPr lang="en" sz="2500"/>
              <a:t>The perioperative nurse plays a key role in recognizing and responding to an MH emergency (Hommertzheim &amp; Steinke, 2006)</a:t>
            </a:r>
          </a:p>
          <a:p>
            <a:pPr marL="457200" lvl="0" indent="-387350" rtl="0">
              <a:buClr>
                <a:schemeClr val="dk2"/>
              </a:buClr>
              <a:buSzPct val="166666"/>
              <a:buFont typeface="Arial"/>
              <a:buChar char="•"/>
            </a:pPr>
            <a:r>
              <a:rPr lang="en" sz="2500"/>
              <a:t>Mortality from MH has dropped from 80% 35 years ago to &lt;5% from research and education (Rosenberg, Davis, James, Pollock, &amp; Stowell, 2007)</a:t>
            </a:r>
          </a:p>
          <a:p>
            <a:pPr marL="457200" lvl="0" indent="-387350" rtl="0">
              <a:buClr>
                <a:schemeClr val="dk2"/>
              </a:buClr>
              <a:buSzPct val="166666"/>
              <a:buFont typeface="Arial"/>
              <a:buChar char="•"/>
            </a:pPr>
            <a:r>
              <a:rPr lang="en" sz="2500"/>
              <a:t>Patients are intubated using succinylcholine in a variety of nursing settings, even prehospital</a:t>
            </a:r>
          </a:p>
          <a:p>
            <a:pPr marL="457200" lvl="0" indent="-387350" rtl="0">
              <a:buClr>
                <a:schemeClr val="dk2"/>
              </a:buClr>
              <a:buSzPct val="166666"/>
              <a:buFont typeface="Arial"/>
              <a:buChar char="•"/>
            </a:pPr>
            <a:r>
              <a:rPr lang="en" sz="2500"/>
              <a:t>Understanding how and why certain anesthetics cause MH may help prevent future occurrences and reveal areas needing further research</a:t>
            </a:r>
          </a:p>
          <a:p>
            <a:endParaRPr lang="en" sz="2500"/>
          </a:p>
          <a:p>
            <a:endParaRPr lang="en" sz="2500"/>
          </a:p>
        </p:txBody>
      </p:sp>
      <p:sp>
        <p:nvSpPr>
          <p:cNvPr id="91" name="Shape 91"/>
          <p:cNvSpPr txBox="1">
            <a:spLocks noGrp="1"/>
          </p:cNvSpPr>
          <p:nvPr>
            <p:ph type="title"/>
          </p:nvPr>
        </p:nvSpPr>
        <p:spPr>
          <a:xfrm>
            <a:off x="457200" y="-282750"/>
            <a:ext cx="8229600" cy="1325700"/>
          </a:xfrm>
          <a:prstGeom prst="rect">
            <a:avLst/>
          </a:prstGeom>
        </p:spPr>
        <p:txBody>
          <a:bodyPr lIns="91425" tIns="91425" rIns="91425" bIns="91425" anchor="b" anchorCtr="0">
            <a:noAutofit/>
          </a:bodyPr>
          <a:lstStyle/>
          <a:p>
            <a:pPr>
              <a:buNone/>
            </a:pPr>
            <a:r>
              <a:rPr lang="en"/>
              <a:t>Support for Relevance</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457200" y="1116425"/>
            <a:ext cx="8229600" cy="5290799"/>
          </a:xfrm>
          <a:prstGeom prst="rect">
            <a:avLst/>
          </a:prstGeom>
        </p:spPr>
        <p:txBody>
          <a:bodyPr lIns="91425" tIns="91425" rIns="91425" bIns="91425" anchor="t" anchorCtr="0">
            <a:noAutofit/>
          </a:bodyPr>
          <a:lstStyle/>
          <a:p>
            <a:pPr marL="457200" lvl="0" indent="-368300" rtl="0">
              <a:buClr>
                <a:schemeClr val="dk2"/>
              </a:buClr>
              <a:buSzPct val="166666"/>
              <a:buFont typeface="Arial"/>
              <a:buChar char="•"/>
            </a:pPr>
            <a:r>
              <a:rPr lang="en" sz="2000" dirty="0"/>
              <a:t>Database search terms:</a:t>
            </a:r>
          </a:p>
          <a:p>
            <a:pPr marL="914400" lvl="1" indent="-368300" rtl="0">
              <a:buClr>
                <a:schemeClr val="dk2"/>
              </a:buClr>
              <a:buSzPct val="100000"/>
              <a:buFont typeface="Courier New"/>
              <a:buChar char="o"/>
            </a:pPr>
            <a:r>
              <a:rPr lang="en" sz="2000" dirty="0"/>
              <a:t>PubMed - "malignant, hyperthermia, trigger"</a:t>
            </a:r>
          </a:p>
          <a:p>
            <a:pPr marL="914400" lvl="1" indent="-368300" rtl="0">
              <a:buClr>
                <a:schemeClr val="dk2"/>
              </a:buClr>
              <a:buSzPct val="100000"/>
              <a:buFont typeface="Courier New"/>
              <a:buChar char="o"/>
            </a:pPr>
            <a:r>
              <a:rPr lang="en" sz="2000" dirty="0"/>
              <a:t>NIH Library - "malignant hyperthermia, susceptibility, non, volatile"</a:t>
            </a:r>
          </a:p>
          <a:p>
            <a:pPr marL="457200" lvl="0" indent="-368300" rtl="0">
              <a:buClr>
                <a:schemeClr val="dk2"/>
              </a:buClr>
              <a:buSzPct val="166666"/>
              <a:buFont typeface="Arial"/>
              <a:buChar char="•"/>
            </a:pPr>
            <a:r>
              <a:rPr lang="en" sz="2000" dirty="0"/>
              <a:t>Each group member picked from among the dozens of generated results</a:t>
            </a:r>
          </a:p>
          <a:p>
            <a:pPr marL="457200" lvl="0" indent="-368300" rtl="0">
              <a:buClr>
                <a:schemeClr val="dk2"/>
              </a:buClr>
              <a:buSzPct val="166666"/>
              <a:buFont typeface="Arial"/>
              <a:buChar char="•"/>
            </a:pPr>
            <a:r>
              <a:rPr lang="en" sz="2000" dirty="0"/>
              <a:t>A list of ten articles was compiled and voted on by the group</a:t>
            </a:r>
          </a:p>
          <a:p>
            <a:pPr marL="457200" lvl="0" indent="-368300" rtl="0">
              <a:buClr>
                <a:schemeClr val="dk2"/>
              </a:buClr>
              <a:buSzPct val="166666"/>
              <a:buFont typeface="Arial"/>
              <a:buChar char="•"/>
            </a:pPr>
            <a:r>
              <a:rPr lang="en" sz="2000" dirty="0"/>
              <a:t>These articles were evaluated using the following criteria:</a:t>
            </a:r>
          </a:p>
          <a:p>
            <a:pPr marL="914400" lvl="1" indent="-368300" rtl="0">
              <a:buClr>
                <a:schemeClr val="dk2"/>
              </a:buClr>
              <a:buSzPct val="100000"/>
              <a:buFont typeface="Courier New"/>
              <a:buChar char="o"/>
            </a:pPr>
            <a:r>
              <a:rPr lang="en" sz="2000" dirty="0"/>
              <a:t>Research design with high level of evidence</a:t>
            </a:r>
          </a:p>
          <a:p>
            <a:pPr marL="914400" lvl="1" indent="-368300" rtl="0">
              <a:buClr>
                <a:schemeClr val="dk2"/>
              </a:buClr>
              <a:buSzPct val="100000"/>
              <a:buFont typeface="Courier New"/>
              <a:buChar char="o"/>
            </a:pPr>
            <a:r>
              <a:rPr lang="en" sz="2000" dirty="0"/>
              <a:t>Strong correlation to PICO statement</a:t>
            </a:r>
          </a:p>
          <a:p>
            <a:pPr marL="914400" lvl="1" indent="-368300" rtl="0">
              <a:buClr>
                <a:schemeClr val="dk2"/>
              </a:buClr>
              <a:buSzPct val="100000"/>
              <a:buFont typeface="Courier New"/>
              <a:buChar char="o"/>
            </a:pPr>
            <a:r>
              <a:rPr lang="en" sz="2000" dirty="0"/>
              <a:t>Quantitative design</a:t>
            </a:r>
          </a:p>
          <a:p>
            <a:pPr marL="914400" lvl="1" indent="-368300" rtl="0">
              <a:buClr>
                <a:schemeClr val="dk2"/>
              </a:buClr>
              <a:buSzPct val="100000"/>
              <a:buFont typeface="Courier New"/>
              <a:buChar char="o"/>
            </a:pPr>
            <a:r>
              <a:rPr lang="en" sz="2000" dirty="0"/>
              <a:t>Current (less than 15 years old)</a:t>
            </a:r>
          </a:p>
          <a:p>
            <a:pPr marL="914400" lvl="1" indent="-368300" rtl="0">
              <a:buClr>
                <a:schemeClr val="dk2"/>
              </a:buClr>
              <a:buSzPct val="100000"/>
              <a:buFont typeface="Courier New"/>
              <a:buChar char="o"/>
            </a:pPr>
            <a:r>
              <a:rPr lang="en" sz="2000" dirty="0"/>
              <a:t>Clear and concise abstract</a:t>
            </a:r>
          </a:p>
          <a:p>
            <a:pPr marL="457200" lvl="0" indent="-368300" rtl="0">
              <a:buClr>
                <a:schemeClr val="dk2"/>
              </a:buClr>
              <a:buSzPct val="166666"/>
              <a:buFont typeface="Arial"/>
              <a:buChar char="•"/>
            </a:pPr>
            <a:r>
              <a:rPr lang="en" sz="2000" dirty="0"/>
              <a:t>The following four articles were chosen for review based on these criteria and group consensus</a:t>
            </a:r>
          </a:p>
          <a:p>
            <a:endParaRPr lang="en" sz="2200" dirty="0"/>
          </a:p>
        </p:txBody>
      </p:sp>
      <p:sp>
        <p:nvSpPr>
          <p:cNvPr id="97" name="Shape 97"/>
          <p:cNvSpPr txBox="1">
            <a:spLocks noGrp="1"/>
          </p:cNvSpPr>
          <p:nvPr>
            <p:ph type="title"/>
          </p:nvPr>
        </p:nvSpPr>
        <p:spPr>
          <a:xfrm>
            <a:off x="457200" y="-209275"/>
            <a:ext cx="8229600" cy="1325700"/>
          </a:xfrm>
          <a:prstGeom prst="rect">
            <a:avLst/>
          </a:prstGeom>
        </p:spPr>
        <p:txBody>
          <a:bodyPr lIns="91425" tIns="91425" rIns="91425" bIns="91425" anchor="b" anchorCtr="0">
            <a:noAutofit/>
          </a:bodyPr>
          <a:lstStyle/>
          <a:p>
            <a:pPr>
              <a:buNone/>
            </a:pPr>
            <a:r>
              <a:rPr lang="en"/>
              <a:t>Our Choice of Relevant Articles</a:t>
            </a:r>
          </a:p>
        </p:txBody>
      </p:sp>
    </p:spTree>
  </p:cSld>
  <p:clrMapOvr>
    <a:masterClrMapping/>
  </p:clrMapOvr>
  <p:transition spd="slow">
    <p:cut/>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a:themeElements>
    <a:clrScheme name="null 1">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2773</Words>
  <Application>Microsoft Office PowerPoint</Application>
  <PresentationFormat>On-screen Show (4:3)</PresentationFormat>
  <Paragraphs>258</Paragraphs>
  <Slides>29</Slides>
  <Notes>29</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
      <vt:lpstr>Breeze</vt:lpstr>
      <vt:lpstr>What does the literature reveal about the risk for Malignant Hyperthermia? </vt:lpstr>
      <vt:lpstr>Topic: Malignant Hyperthermia</vt:lpstr>
      <vt:lpstr>Our Aim for This Project</vt:lpstr>
      <vt:lpstr>What is Malignant Hyperthermia?</vt:lpstr>
      <vt:lpstr>Signs of Malignant Hyperthermia</vt:lpstr>
      <vt:lpstr>Introduction of Problem</vt:lpstr>
      <vt:lpstr>Introduction of Problem (cont.)</vt:lpstr>
      <vt:lpstr>Support for Relevance</vt:lpstr>
      <vt:lpstr>Our Choice of Relevant Articles</vt:lpstr>
      <vt:lpstr>Summary of Article 1</vt:lpstr>
      <vt:lpstr>Summary of Article 1 (cont.) </vt:lpstr>
      <vt:lpstr>Critique of Article 1</vt:lpstr>
      <vt:lpstr>Summary of Article 2</vt:lpstr>
      <vt:lpstr>Critique of Article 2</vt:lpstr>
      <vt:lpstr>Summary of Article 3</vt:lpstr>
      <vt:lpstr>Slide 16</vt:lpstr>
      <vt:lpstr>Summary of Article 3 (cont.)</vt:lpstr>
      <vt:lpstr>Summary of Article 3</vt:lpstr>
      <vt:lpstr>Critique of Article 3</vt:lpstr>
      <vt:lpstr>Summary of Article 4</vt:lpstr>
      <vt:lpstr>Summary of Article 4 (cont.)</vt:lpstr>
      <vt:lpstr>Critique of Article 4</vt:lpstr>
      <vt:lpstr>Application of Evidence</vt:lpstr>
      <vt:lpstr>Summary of Literature Review</vt:lpstr>
      <vt:lpstr>Incorporation into Practice</vt:lpstr>
      <vt:lpstr>Future Research</vt:lpstr>
      <vt:lpstr>References</vt:lpstr>
      <vt:lpstr>Other Reviewed Non-cited Works</vt:lpstr>
      <vt:lpstr>Other Reviewed Non-cited Works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the literature reveal about the risk for Malignant Hyperthermia?</dc:title>
  <dc:creator>The Buchingers</dc:creator>
  <cp:lastModifiedBy>Mike</cp:lastModifiedBy>
  <cp:revision>11</cp:revision>
  <dcterms:modified xsi:type="dcterms:W3CDTF">2013-06-25T19:16:04Z</dcterms:modified>
</cp:coreProperties>
</file>